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2" r:id="rId2"/>
    <p:sldId id="257" r:id="rId3"/>
    <p:sldId id="265" r:id="rId4"/>
    <p:sldId id="270" r:id="rId5"/>
    <p:sldId id="271" r:id="rId6"/>
    <p:sldId id="272" r:id="rId7"/>
    <p:sldId id="273" r:id="rId8"/>
    <p:sldId id="266" r:id="rId9"/>
    <p:sldId id="267" r:id="rId10"/>
    <p:sldId id="274" r:id="rId11"/>
    <p:sldId id="268" r:id="rId12"/>
    <p:sldId id="264" r:id="rId13"/>
    <p:sldId id="261" r:id="rId14"/>
    <p:sldId id="258" r:id="rId15"/>
    <p:sldId id="259" r:id="rId16"/>
    <p:sldId id="269" r:id="rId17"/>
    <p:sldId id="26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83" d="100"/>
          <a:sy n="83" d="100"/>
        </p:scale>
        <p:origin x="145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D348D-1A5D-474F-A60B-70E167BC06DB}" type="datetimeFigureOut">
              <a:rPr lang="en-US" smtClean="0"/>
              <a:t>10/10/2021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61553-AFB7-4952-BD1F-6B67E14E7689}" type="slidenum">
              <a:rPr lang="en-US" smtClean="0"/>
              <a:t>‹#›</a:t>
            </a:fld>
            <a:endParaRPr lang="en-US"/>
          </a:p>
        </p:txBody>
      </p:sp>
    </p:spTree>
    <p:extLst>
      <p:ext uri="{BB962C8B-B14F-4D97-AF65-F5344CB8AC3E}">
        <p14:creationId xmlns:p14="http://schemas.microsoft.com/office/powerpoint/2010/main" val="359469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061553-AFB7-4952-BD1F-6B67E14E7689}" type="slidenum">
              <a:rPr lang="en-US" smtClean="0"/>
              <a:t>9</a:t>
            </a:fld>
            <a:endParaRPr lang="en-US"/>
          </a:p>
        </p:txBody>
      </p:sp>
    </p:spTree>
    <p:extLst>
      <p:ext uri="{BB962C8B-B14F-4D97-AF65-F5344CB8AC3E}">
        <p14:creationId xmlns:p14="http://schemas.microsoft.com/office/powerpoint/2010/main" val="2838066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AE61A-73F2-4EBC-AEC5-462014213714}"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2036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AE61A-73F2-4EBC-AEC5-462014213714}"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44942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AE61A-73F2-4EBC-AEC5-462014213714}"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417158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AE61A-73F2-4EBC-AEC5-462014213714}"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061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AE61A-73F2-4EBC-AEC5-462014213714}"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654142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AE61A-73F2-4EBC-AEC5-462014213714}"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63751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AE61A-73F2-4EBC-AEC5-462014213714}" type="datetimeFigureOut">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248245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AE61A-73F2-4EBC-AEC5-462014213714}" type="datetimeFigureOut">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0440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AE61A-73F2-4EBC-AEC5-462014213714}" type="datetimeFigureOut">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3978820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AE61A-73F2-4EBC-AEC5-462014213714}"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657273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AE61A-73F2-4EBC-AEC5-462014213714}"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40D0AC-12EB-4F51-B3FC-40BA444E87B0}" type="slidenum">
              <a:rPr lang="en-US" smtClean="0"/>
              <a:t>‹#›</a:t>
            </a:fld>
            <a:endParaRPr lang="en-US"/>
          </a:p>
        </p:txBody>
      </p:sp>
    </p:spTree>
    <p:extLst>
      <p:ext uri="{BB962C8B-B14F-4D97-AF65-F5344CB8AC3E}">
        <p14:creationId xmlns:p14="http://schemas.microsoft.com/office/powerpoint/2010/main" val="1487266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AE61A-73F2-4EBC-AEC5-462014213714}" type="datetimeFigureOut">
              <a:rPr lang="en-US" smtClean="0"/>
              <a:t>10/10/2021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0D0AC-12EB-4F51-B3FC-40BA444E87B0}" type="slidenum">
              <a:rPr lang="en-US" smtClean="0"/>
              <a:t>‹#›</a:t>
            </a:fld>
            <a:endParaRPr lang="en-US"/>
          </a:p>
        </p:txBody>
      </p:sp>
    </p:spTree>
    <p:extLst>
      <p:ext uri="{BB962C8B-B14F-4D97-AF65-F5344CB8AC3E}">
        <p14:creationId xmlns:p14="http://schemas.microsoft.com/office/powerpoint/2010/main" val="2864944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988840"/>
            <a:ext cx="6278214" cy="401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866" y="404664"/>
            <a:ext cx="8542134" cy="1046440"/>
          </a:xfrm>
          <a:prstGeom prst="rect">
            <a:avLst/>
          </a:prstGeom>
        </p:spPr>
        <p:txBody>
          <a:bodyPr wrap="square">
            <a:spAutoFit/>
          </a:bodyPr>
          <a:lstStyle/>
          <a:p>
            <a:r>
              <a:rPr lang="en-US" sz="4400" b="1" dirty="0">
                <a:solidFill>
                  <a:srgbClr val="FF0000"/>
                </a:solidFill>
                <a:latin typeface="Times New Roman" panose="02020603050405020304" pitchFamily="18" charset="0"/>
                <a:ea typeface="+mj-ea"/>
                <a:cs typeface="Times New Roman" panose="02020603050405020304" pitchFamily="18" charset="0"/>
              </a:rPr>
              <a:t>KIỂM TRA ĐỒ DÙNG HỌC TẬP</a:t>
            </a:r>
            <a:br>
              <a:rPr lang="en-US" sz="4400" b="1" dirty="0">
                <a:solidFill>
                  <a:srgbClr val="FF0000"/>
                </a:solidFill>
                <a:latin typeface="Times New Roman" panose="02020603050405020304" pitchFamily="18" charset="0"/>
                <a:ea typeface="+mj-ea"/>
                <a:cs typeface="Times New Roman" panose="02020603050405020304" pitchFamily="18" charset="0"/>
              </a:rPr>
            </a:br>
            <a:endParaRPr lang="en-US" dirty="0"/>
          </a:p>
        </p:txBody>
      </p:sp>
    </p:spTree>
    <p:extLst>
      <p:ext uri="{BB962C8B-B14F-4D97-AF65-F5344CB8AC3E}">
        <p14:creationId xmlns:p14="http://schemas.microsoft.com/office/powerpoint/2010/main" val="8568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additive="base">
                                        <p:cTn id="12" dur="500" fill="hold"/>
                                        <p:tgtEl>
                                          <p:spTgt spid="8195"/>
                                        </p:tgtEl>
                                        <p:attrNameLst>
                                          <p:attrName>ppt_x</p:attrName>
                                        </p:attrNameLst>
                                      </p:cBhvr>
                                      <p:tavLst>
                                        <p:tav tm="0">
                                          <p:val>
                                            <p:strVal val="#ppt_x"/>
                                          </p:val>
                                        </p:tav>
                                        <p:tav tm="100000">
                                          <p:val>
                                            <p:strVal val="#ppt_x"/>
                                          </p:val>
                                        </p:tav>
                                      </p:tavLst>
                                    </p:anim>
                                    <p:anim calcmode="lin" valueType="num">
                                      <p:cBhvr additive="base">
                                        <p:cTn id="13"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96" y="0"/>
            <a:ext cx="9015699" cy="3539430"/>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fr-FR" sz="3200" u="sng" dirty="0">
                <a:solidFill>
                  <a:srgbClr val="C00000"/>
                </a:solidFill>
                <a:latin typeface="Times New Roman"/>
                <a:ea typeface="Times New Roman"/>
              </a:rPr>
              <a:t>II/ </a:t>
            </a:r>
            <a:r>
              <a:rPr lang="fr-FR" sz="3200" u="sng" dirty="0" err="1">
                <a:solidFill>
                  <a:srgbClr val="C00000"/>
                </a:solidFill>
                <a:latin typeface="Times New Roman"/>
                <a:ea typeface="Times New Roman"/>
              </a:rPr>
              <a:t>Các</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bước</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thiết</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kế</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tạo</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dáng</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túi</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đựng</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bằng</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giấy</a:t>
            </a:r>
            <a:r>
              <a:rPr lang="fr-FR" sz="3200" u="sng" dirty="0">
                <a:solidFill>
                  <a:srgbClr val="C00000"/>
                </a:solidFill>
                <a:latin typeface="Times New Roman"/>
                <a:ea typeface="Times New Roman"/>
              </a:rPr>
              <a:t> :</a:t>
            </a:r>
            <a:endParaRPr lang="en-US" sz="3200" dirty="0">
              <a:latin typeface="Times New Roman"/>
              <a:ea typeface="Times New Roman"/>
            </a:endParaRPr>
          </a:p>
          <a:p>
            <a:pPr algn="just">
              <a:lnSpc>
                <a:spcPct val="115000"/>
              </a:lnSpc>
              <a:spcBef>
                <a:spcPts val="600"/>
              </a:spcBef>
              <a:spcAft>
                <a:spcPts val="600"/>
              </a:spcAft>
              <a:tabLst>
                <a:tab pos="2743200" algn="ctr"/>
                <a:tab pos="5486400" algn="r"/>
              </a:tabLst>
            </a:pP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Xây</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dựng</a:t>
            </a:r>
            <a:r>
              <a:rPr lang="fr-FR" sz="3200" dirty="0">
                <a:solidFill>
                  <a:srgbClr val="000000"/>
                </a:solidFill>
                <a:latin typeface="Times New Roman"/>
                <a:ea typeface="Times New Roman"/>
              </a:rPr>
              <a:t> ý </a:t>
            </a:r>
            <a:r>
              <a:rPr lang="fr-FR" sz="3200" dirty="0" err="1">
                <a:solidFill>
                  <a:srgbClr val="000000"/>
                </a:solidFill>
                <a:latin typeface="Times New Roman"/>
                <a:ea typeface="Times New Roman"/>
              </a:rPr>
              <a:t>tưởng</a:t>
            </a:r>
            <a:endParaRPr lang="en-US" sz="3200" dirty="0">
              <a:latin typeface="Times New Roman"/>
              <a:ea typeface="Times New Roman"/>
            </a:endParaRPr>
          </a:p>
          <a:p>
            <a:pPr algn="just">
              <a:lnSpc>
                <a:spcPct val="115000"/>
              </a:lnSpc>
              <a:spcBef>
                <a:spcPts val="600"/>
              </a:spcBef>
              <a:spcAft>
                <a:spcPts val="600"/>
              </a:spcAft>
              <a:tabLst>
                <a:tab pos="2743200" algn="ctr"/>
                <a:tab pos="5486400" algn="r"/>
              </a:tabLst>
            </a:pP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Phác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thảo</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xác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định</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kiểu</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dáng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kích</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thước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túi</a:t>
            </a:r>
            <a:endParaRPr lang="en-US" sz="3200" dirty="0">
              <a:latin typeface="Times New Roman"/>
              <a:ea typeface="Times New Roman"/>
            </a:endParaRPr>
          </a:p>
          <a:p>
            <a:pPr algn="just">
              <a:lnSpc>
                <a:spcPct val="115000"/>
              </a:lnSpc>
              <a:spcBef>
                <a:spcPts val="600"/>
              </a:spcBef>
              <a:spcAft>
                <a:spcPts val="600"/>
              </a:spcAft>
              <a:tabLst>
                <a:tab pos="2743200" algn="ctr"/>
                <a:tab pos="5486400" algn="r"/>
              </a:tabLst>
            </a:pP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Triển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khai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bản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vẽ</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kĩ</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thuật</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đơn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vị</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đo</a:t>
            </a:r>
            <a:r>
              <a:rPr lang="fr-FR" sz="3200" dirty="0">
                <a:solidFill>
                  <a:srgbClr val="000000"/>
                </a:solidFill>
                <a:latin typeface="Times New Roman"/>
                <a:ea typeface="Times New Roman"/>
              </a:rPr>
              <a:t> :mm)</a:t>
            </a:r>
            <a:endParaRPr lang="en-US" sz="3200" dirty="0">
              <a:latin typeface="Times New Roman"/>
              <a:ea typeface="Times New Roman"/>
            </a:endParaRPr>
          </a:p>
          <a:p>
            <a:pPr algn="just">
              <a:lnSpc>
                <a:spcPct val="115000"/>
              </a:lnSpc>
              <a:spcBef>
                <a:spcPts val="600"/>
              </a:spcBef>
              <a:spcAft>
                <a:spcPts val="600"/>
              </a:spcAft>
              <a:tabLst>
                <a:tab pos="2743200" algn="ctr"/>
                <a:tab pos="5486400" algn="r"/>
              </a:tabLst>
            </a:pP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Cắt</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gấp</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dán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và</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hoàn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thiện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sản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phẩm</a:t>
            </a:r>
            <a:r>
              <a:rPr lang="fr-FR" sz="3200" dirty="0">
                <a:solidFill>
                  <a:srgbClr val="000000"/>
                </a:solidFill>
                <a:latin typeface="Times New Roman"/>
                <a:ea typeface="Times New Roman"/>
              </a:rPr>
              <a:t>.</a:t>
            </a:r>
            <a:endParaRPr lang="en-US" sz="3200" dirty="0">
              <a:effectLst/>
              <a:latin typeface="Times New Roman"/>
              <a:ea typeface="Times New Roman"/>
            </a:endParaRPr>
          </a:p>
        </p:txBody>
      </p:sp>
    </p:spTree>
    <p:extLst>
      <p:ext uri="{BB962C8B-B14F-4D97-AF65-F5344CB8AC3E}">
        <p14:creationId xmlns:p14="http://schemas.microsoft.com/office/powerpoint/2010/main" val="461380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046609"/>
            <a:ext cx="3442710" cy="274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152139" y="338722"/>
            <a:ext cx="4506683" cy="707886"/>
          </a:xfrm>
          <a:prstGeom prst="rect">
            <a:avLst/>
          </a:prstGeom>
          <a:noFill/>
        </p:spPr>
        <p:txBody>
          <a:bodyPr wrap="none" rtlCol="0">
            <a:spAutoFit/>
          </a:bodyPr>
          <a:lstStyle/>
          <a:p>
            <a:r>
              <a:rPr lang="en-US" sz="4000" b="1" dirty="0" smtClean="0">
                <a:latin typeface="Times New Roman" panose="02020603050405020304" pitchFamily="18" charset="0"/>
                <a:cs typeface="Times New Roman" panose="02020603050405020304" pitchFamily="18" charset="0"/>
              </a:rPr>
              <a:t>BÀI THAM KHẢO</a:t>
            </a:r>
            <a:endParaRPr lang="en-US" sz="4000" b="1" dirty="0">
              <a:latin typeface="Times New Roman" panose="02020603050405020304" pitchFamily="18" charset="0"/>
              <a:cs typeface="Times New Roman" panose="02020603050405020304" pitchFamily="18" charset="0"/>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046609"/>
            <a:ext cx="4536504" cy="288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33" y="4077072"/>
            <a:ext cx="2516119" cy="2645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555319"/>
            <a:ext cx="1367005" cy="963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132856"/>
            <a:ext cx="1172338" cy="120739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1455" y="4077072"/>
            <a:ext cx="2721090" cy="2645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32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2575" y="5021856"/>
            <a:ext cx="1482454" cy="936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332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8184" y="4068316"/>
            <a:ext cx="2705100" cy="26544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332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72145" y="5589240"/>
            <a:ext cx="387877" cy="6027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7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arn(inVertical)">
                                      <p:cBhvr>
                                        <p:cTn id="12" dur="500"/>
                                        <p:tgtEl>
                                          <p:spTgt spid="133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randombar(horizontal)">
                                      <p:cBhvr>
                                        <p:cTn id="17" dur="5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randombar(horizontal)">
                                      <p:cBhvr>
                                        <p:cTn id="22" dur="500"/>
                                        <p:tgtEl>
                                          <p:spTgt spid="133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317"/>
                                        </p:tgtEl>
                                        <p:attrNameLst>
                                          <p:attrName>style.visibility</p:attrName>
                                        </p:attrNameLst>
                                      </p:cBhvr>
                                      <p:to>
                                        <p:strVal val="visible"/>
                                      </p:to>
                                    </p:set>
                                    <p:animEffect transition="in" filter="wheel(1)">
                                      <p:cBhvr>
                                        <p:cTn id="27" dur="2000"/>
                                        <p:tgtEl>
                                          <p:spTgt spid="133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320"/>
                                        </p:tgtEl>
                                        <p:attrNameLst>
                                          <p:attrName>style.visibility</p:attrName>
                                        </p:attrNameLst>
                                      </p:cBhvr>
                                      <p:to>
                                        <p:strVal val="visible"/>
                                      </p:to>
                                    </p:set>
                                    <p:animEffect transition="in" filter="circle(in)">
                                      <p:cBhvr>
                                        <p:cTn id="32" dur="2000"/>
                                        <p:tgtEl>
                                          <p:spTgt spid="1332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322"/>
                                        </p:tgtEl>
                                        <p:attrNameLst>
                                          <p:attrName>style.visibility</p:attrName>
                                        </p:attrNameLst>
                                      </p:cBhvr>
                                      <p:to>
                                        <p:strVal val="visible"/>
                                      </p:to>
                                    </p:set>
                                    <p:animEffect transition="in" filter="circle(in)">
                                      <p:cBhvr>
                                        <p:cTn id="37" dur="20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23822" y="2204864"/>
            <a:ext cx="6840760" cy="2631811"/>
          </a:xfrm>
          <a:prstGeom prst="rect">
            <a:avLst/>
          </a:prstGeom>
        </p:spPr>
        <p:txBody>
          <a:bodyPr wrap="square">
            <a:spAutoFit/>
          </a:bodyPr>
          <a:lstStyle/>
          <a:p>
            <a:pPr>
              <a:lnSpc>
                <a:spcPct val="107000"/>
              </a:lnSpc>
              <a:spcAft>
                <a:spcPts val="800"/>
              </a:spcAft>
            </a:pPr>
            <a:r>
              <a:rPr lang="en-US" sz="2800" dirty="0" smtClean="0">
                <a:effectLst/>
                <a:latin typeface="Times New Roman"/>
                <a:ea typeface="Arial"/>
                <a:cs typeface="Times New Roman"/>
              </a:rPr>
              <a:t>                             </a:t>
            </a:r>
            <a:r>
              <a:rPr lang="en-US" sz="3600" dirty="0" smtClean="0">
                <a:effectLst/>
                <a:latin typeface="Times New Roman"/>
                <a:ea typeface="Arial"/>
                <a:cs typeface="Times New Roman"/>
              </a:rPr>
              <a:t>*  </a:t>
            </a:r>
            <a:r>
              <a:rPr lang="en-US" sz="3600" b="1" dirty="0" err="1" smtClean="0">
                <a:effectLst/>
                <a:latin typeface="Times New Roman"/>
                <a:ea typeface="Arial"/>
                <a:cs typeface="Times New Roman"/>
              </a:rPr>
              <a:t>Ghi</a:t>
            </a:r>
            <a:r>
              <a:rPr lang="en-US" sz="3600" b="1" dirty="0" smtClean="0">
                <a:effectLst/>
                <a:latin typeface="Times New Roman"/>
                <a:ea typeface="Arial"/>
                <a:cs typeface="Times New Roman"/>
              </a:rPr>
              <a:t> </a:t>
            </a:r>
            <a:r>
              <a:rPr lang="en-US" sz="3600" b="1" dirty="0" err="1" smtClean="0">
                <a:effectLst/>
                <a:latin typeface="Times New Roman"/>
                <a:ea typeface="Arial"/>
                <a:cs typeface="Times New Roman"/>
              </a:rPr>
              <a:t>nhớ</a:t>
            </a:r>
            <a:endParaRPr lang="en-US" sz="3600" dirty="0" smtClean="0">
              <a:effectLst/>
              <a:latin typeface="Arial"/>
              <a:ea typeface="Arial"/>
              <a:cs typeface="Times New Roman"/>
            </a:endParaRPr>
          </a:p>
          <a:p>
            <a:pPr>
              <a:lnSpc>
                <a:spcPct val="107000"/>
              </a:lnSpc>
              <a:spcAft>
                <a:spcPts val="800"/>
              </a:spcAft>
            </a:pPr>
            <a:r>
              <a:rPr lang="vi-VN" sz="2800" dirty="0" smtClean="0">
                <a:effectLst/>
                <a:latin typeface="Times New Roman"/>
                <a:ea typeface="Arial"/>
                <a:cs typeface="Times New Roman"/>
              </a:rPr>
              <a:t>Thiết kế tạo dáng túi giấy là một dạng ứng dụng của thiết kế công nghiệp, được thực hiện thong qua bản vẽ kĩ thuật có tỉ lệ hợp lí giữa các bộ phận của sản phẩm</a:t>
            </a:r>
            <a:endParaRPr lang="en-US" sz="2800" dirty="0">
              <a:effectLst/>
              <a:latin typeface="Arial"/>
              <a:ea typeface="Arial"/>
              <a:cs typeface="Times New Roman"/>
            </a:endParaRPr>
          </a:p>
        </p:txBody>
      </p:sp>
    </p:spTree>
    <p:extLst>
      <p:ext uri="{BB962C8B-B14F-4D97-AF65-F5344CB8AC3E}">
        <p14:creationId xmlns:p14="http://schemas.microsoft.com/office/powerpoint/2010/main" val="318996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07"/>
            <a:ext cx="9144000" cy="682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03648" y="908720"/>
            <a:ext cx="6858000" cy="705899"/>
          </a:xfrm>
          <a:prstGeom prst="rect">
            <a:avLst/>
          </a:prstGeom>
        </p:spPr>
        <p:txBody>
          <a:bodyPr wrap="square">
            <a:spAutoFit/>
          </a:bodyPr>
          <a:lstStyle/>
          <a:p>
            <a:pPr>
              <a:lnSpc>
                <a:spcPct val="107000"/>
              </a:lnSpc>
              <a:spcAft>
                <a:spcPts val="800"/>
              </a:spcAft>
            </a:pPr>
            <a:r>
              <a:rPr lang="en-US" sz="4000" b="1" dirty="0" smtClean="0">
                <a:effectLst/>
                <a:latin typeface="Times New Roman"/>
                <a:ea typeface="Arial"/>
                <a:cs typeface="Times New Roman"/>
              </a:rPr>
              <a:t>3/LUYỆN TẬP</a:t>
            </a:r>
            <a:endParaRPr lang="en-US" sz="4000" dirty="0">
              <a:effectLst/>
              <a:latin typeface="Arial"/>
              <a:ea typeface="Arial"/>
              <a:cs typeface="Times New Roman"/>
            </a:endParaRPr>
          </a:p>
        </p:txBody>
      </p:sp>
      <p:sp>
        <p:nvSpPr>
          <p:cNvPr id="5" name="Rectangle 4"/>
          <p:cNvSpPr/>
          <p:nvPr/>
        </p:nvSpPr>
        <p:spPr>
          <a:xfrm>
            <a:off x="774545" y="2102552"/>
            <a:ext cx="7487103" cy="1200329"/>
          </a:xfrm>
          <a:prstGeom prst="rect">
            <a:avLst/>
          </a:prstGeom>
        </p:spPr>
        <p:txBody>
          <a:bodyPr wrap="square">
            <a:spAutoFit/>
          </a:bodyPr>
          <a:lstStyle/>
          <a:p>
            <a:r>
              <a:rPr lang="en-US" sz="3600" b="1" i="1" dirty="0" err="1" smtClean="0">
                <a:latin typeface="Times New Roman"/>
                <a:ea typeface="Arial"/>
              </a:rPr>
              <a:t>Em</a:t>
            </a:r>
            <a:r>
              <a:rPr lang="en-US" sz="3600" b="1" i="1" dirty="0" smtClean="0">
                <a:latin typeface="Times New Roman"/>
                <a:ea typeface="Arial"/>
              </a:rPr>
              <a:t> </a:t>
            </a:r>
            <a:r>
              <a:rPr lang="en-US" sz="3600" b="1" i="1" dirty="0" err="1" smtClean="0">
                <a:latin typeface="Times New Roman"/>
                <a:ea typeface="Arial"/>
              </a:rPr>
              <a:t>hãy</a:t>
            </a:r>
            <a:r>
              <a:rPr lang="en-US" sz="3600" b="1" i="1" dirty="0" smtClean="0">
                <a:latin typeface="Times New Roman"/>
                <a:ea typeface="Arial"/>
              </a:rPr>
              <a:t> </a:t>
            </a:r>
            <a:r>
              <a:rPr lang="en-US" sz="3600" b="1" i="1" dirty="0" err="1" smtClean="0">
                <a:latin typeface="Times New Roman"/>
                <a:ea typeface="Arial"/>
              </a:rPr>
              <a:t>t</a:t>
            </a:r>
            <a:r>
              <a:rPr lang="en-US" sz="3600" b="1" i="1" dirty="0" err="1" smtClean="0">
                <a:effectLst/>
                <a:latin typeface="Times New Roman"/>
                <a:ea typeface="Arial"/>
              </a:rPr>
              <a:t>hiết</a:t>
            </a:r>
            <a:r>
              <a:rPr lang="en-US" sz="3600" b="1" i="1" dirty="0" smtClean="0">
                <a:effectLst/>
                <a:latin typeface="Times New Roman"/>
                <a:ea typeface="Arial"/>
              </a:rPr>
              <a:t> </a:t>
            </a:r>
            <a:r>
              <a:rPr lang="en-US" sz="3600" b="1" i="1" dirty="0" err="1" smtClean="0">
                <a:effectLst/>
                <a:latin typeface="Times New Roman"/>
                <a:ea typeface="Arial"/>
              </a:rPr>
              <a:t>kê</a:t>
            </a:r>
            <a:r>
              <a:rPr lang="en-US" sz="3600" b="1" i="1" dirty="0" smtClean="0">
                <a:effectLst/>
                <a:latin typeface="Times New Roman"/>
                <a:ea typeface="Arial"/>
              </a:rPr>
              <a:t>́, </a:t>
            </a:r>
            <a:r>
              <a:rPr lang="en-US" sz="3600" b="1" i="1" dirty="0" err="1" smtClean="0">
                <a:effectLst/>
                <a:latin typeface="Times New Roman"/>
                <a:ea typeface="Arial"/>
              </a:rPr>
              <a:t>tạo</a:t>
            </a:r>
            <a:r>
              <a:rPr lang="en-US" sz="3600" b="1" i="1" dirty="0" smtClean="0">
                <a:effectLst/>
                <a:latin typeface="Times New Roman"/>
                <a:ea typeface="Arial"/>
              </a:rPr>
              <a:t> </a:t>
            </a:r>
            <a:r>
              <a:rPr lang="en-US" sz="3600" b="1" i="1" dirty="0" err="1" smtClean="0">
                <a:effectLst/>
                <a:latin typeface="Times New Roman"/>
                <a:ea typeface="Arial"/>
              </a:rPr>
              <a:t>dáng</a:t>
            </a:r>
            <a:r>
              <a:rPr lang="en-US" sz="3600" b="1" i="1" dirty="0" smtClean="0">
                <a:effectLst/>
                <a:latin typeface="Times New Roman"/>
                <a:ea typeface="Arial"/>
              </a:rPr>
              <a:t> </a:t>
            </a:r>
            <a:r>
              <a:rPr lang="en-US" sz="3600" b="1" i="1" dirty="0" err="1" smtClean="0">
                <a:effectLst/>
                <a:latin typeface="Times New Roman"/>
                <a:ea typeface="Arial"/>
              </a:rPr>
              <a:t>va</a:t>
            </a:r>
            <a:r>
              <a:rPr lang="en-US" sz="3600" b="1" i="1" dirty="0" smtClean="0">
                <a:effectLst/>
                <a:latin typeface="Times New Roman"/>
                <a:ea typeface="Arial"/>
              </a:rPr>
              <a:t>̀ </a:t>
            </a:r>
            <a:r>
              <a:rPr lang="en-US" sz="3600" b="1" i="1" dirty="0" err="1" smtClean="0">
                <a:effectLst/>
                <a:latin typeface="Times New Roman"/>
                <a:ea typeface="Arial"/>
              </a:rPr>
              <a:t>trang</a:t>
            </a:r>
            <a:r>
              <a:rPr lang="en-US" sz="3600" b="1" i="1" dirty="0" smtClean="0">
                <a:effectLst/>
                <a:latin typeface="Times New Roman"/>
                <a:ea typeface="Arial"/>
              </a:rPr>
              <a:t> </a:t>
            </a:r>
            <a:r>
              <a:rPr lang="en-US" sz="3600" b="1" i="1" dirty="0" err="1" smtClean="0">
                <a:effectLst/>
                <a:latin typeface="Times New Roman"/>
                <a:ea typeface="Arial"/>
              </a:rPr>
              <a:t>trí</a:t>
            </a:r>
            <a:r>
              <a:rPr lang="en-US" sz="3600" b="1" i="1" dirty="0" smtClean="0">
                <a:effectLst/>
                <a:latin typeface="Times New Roman"/>
                <a:ea typeface="Arial"/>
              </a:rPr>
              <a:t> </a:t>
            </a:r>
          </a:p>
          <a:p>
            <a:r>
              <a:rPr lang="en-US" sz="3600" b="1" i="1" dirty="0" smtClean="0">
                <a:effectLst/>
                <a:latin typeface="Times New Roman"/>
                <a:ea typeface="Arial"/>
              </a:rPr>
              <a:t> </a:t>
            </a:r>
            <a:r>
              <a:rPr lang="en-US" sz="3600" b="1" i="1" dirty="0" err="1" smtClean="0">
                <a:effectLst/>
                <a:latin typeface="Times New Roman"/>
                <a:ea typeface="Arial"/>
              </a:rPr>
              <a:t>túi</a:t>
            </a:r>
            <a:r>
              <a:rPr lang="en-US" sz="3600" b="1" i="1" dirty="0" smtClean="0">
                <a:effectLst/>
                <a:latin typeface="Times New Roman"/>
                <a:ea typeface="Arial"/>
              </a:rPr>
              <a:t> </a:t>
            </a:r>
            <a:r>
              <a:rPr lang="en-US" sz="3600" b="1" i="1" dirty="0" err="1" smtClean="0">
                <a:latin typeface="Times New Roman"/>
                <a:ea typeface="Arial"/>
              </a:rPr>
              <a:t>giấy</a:t>
            </a:r>
            <a:r>
              <a:rPr lang="en-US" sz="3600" b="1" i="1" dirty="0" smtClean="0">
                <a:latin typeface="Times New Roman"/>
                <a:ea typeface="Arial"/>
              </a:rPr>
              <a:t> </a:t>
            </a:r>
            <a:r>
              <a:rPr lang="en-US" sz="3600" b="1" i="1" dirty="0" err="1" smtClean="0">
                <a:effectLst/>
                <a:latin typeface="Times New Roman"/>
                <a:ea typeface="Arial"/>
              </a:rPr>
              <a:t>với</a:t>
            </a:r>
            <a:r>
              <a:rPr lang="en-US" sz="3600" b="1" i="1" dirty="0" smtClean="0">
                <a:effectLst/>
                <a:latin typeface="Times New Roman"/>
                <a:ea typeface="Arial"/>
              </a:rPr>
              <a:t> </a:t>
            </a:r>
            <a:r>
              <a:rPr lang="en-US" sz="3600" b="1" i="1" dirty="0" err="1" smtClean="0">
                <a:effectLst/>
                <a:latin typeface="Times New Roman"/>
                <a:ea typeface="Arial"/>
              </a:rPr>
              <a:t>hình</a:t>
            </a:r>
            <a:r>
              <a:rPr lang="en-US" sz="3600" b="1" i="1" dirty="0" smtClean="0">
                <a:effectLst/>
                <a:latin typeface="Times New Roman"/>
                <a:ea typeface="Arial"/>
              </a:rPr>
              <a:t> </a:t>
            </a:r>
            <a:r>
              <a:rPr lang="en-US" sz="3600" b="1" i="1" dirty="0" err="1" smtClean="0">
                <a:effectLst/>
                <a:latin typeface="Times New Roman"/>
                <a:ea typeface="Arial"/>
              </a:rPr>
              <a:t>vẽ</a:t>
            </a:r>
            <a:r>
              <a:rPr lang="en-US" sz="3600" b="1" i="1" dirty="0" smtClean="0">
                <a:effectLst/>
                <a:latin typeface="Times New Roman"/>
                <a:ea typeface="Arial"/>
              </a:rPr>
              <a:t> </a:t>
            </a:r>
            <a:r>
              <a:rPr lang="en-US" sz="3600" b="1" i="1" dirty="0" err="1" smtClean="0">
                <a:effectLst/>
                <a:latin typeface="Times New Roman"/>
                <a:ea typeface="Arial"/>
              </a:rPr>
              <a:t>thời</a:t>
            </a:r>
            <a:r>
              <a:rPr lang="en-US" sz="3600" b="1" i="1" dirty="0" smtClean="0">
                <a:effectLst/>
                <a:latin typeface="Times New Roman"/>
                <a:ea typeface="Arial"/>
              </a:rPr>
              <a:t> </a:t>
            </a:r>
            <a:r>
              <a:rPr lang="en-US" sz="3600" b="1" i="1" dirty="0" err="1" smtClean="0">
                <a:effectLst/>
                <a:latin typeface="Times New Roman"/>
                <a:ea typeface="Arial"/>
              </a:rPr>
              <a:t>Tiền</a:t>
            </a:r>
            <a:r>
              <a:rPr lang="en-US" sz="3600" b="1" i="1" dirty="0" smtClean="0">
                <a:effectLst/>
                <a:latin typeface="Times New Roman"/>
                <a:ea typeface="Arial"/>
              </a:rPr>
              <a:t> </a:t>
            </a:r>
            <a:r>
              <a:rPr lang="en-US" sz="3600" b="1" i="1" dirty="0" err="1" smtClean="0">
                <a:effectLst/>
                <a:latin typeface="Times New Roman"/>
                <a:ea typeface="Arial"/>
              </a:rPr>
              <a:t>Sử</a:t>
            </a:r>
            <a:r>
              <a:rPr lang="en-US" sz="3600" b="1" i="1" dirty="0" smtClean="0">
                <a:effectLst/>
                <a:latin typeface="Times New Roman"/>
                <a:ea typeface="Arial"/>
              </a:rPr>
              <a:t>.</a:t>
            </a:r>
            <a:endParaRPr lang="en-US" sz="3600" dirty="0"/>
          </a:p>
        </p:txBody>
      </p:sp>
    </p:spTree>
    <p:extLst>
      <p:ext uri="{BB962C8B-B14F-4D97-AF65-F5344CB8AC3E}">
        <p14:creationId xmlns:p14="http://schemas.microsoft.com/office/powerpoint/2010/main" val="291525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404664"/>
            <a:ext cx="7200800" cy="1512209"/>
          </a:xfrm>
          <a:prstGeom prst="rect">
            <a:avLst/>
          </a:prstGeom>
        </p:spPr>
        <p:txBody>
          <a:bodyPr wrap="square">
            <a:spAutoFit/>
          </a:bodyPr>
          <a:lstStyle/>
          <a:p>
            <a:pPr>
              <a:lnSpc>
                <a:spcPct val="107000"/>
              </a:lnSpc>
              <a:spcAft>
                <a:spcPts val="800"/>
              </a:spcAft>
            </a:pPr>
            <a:r>
              <a:rPr lang="en-US" sz="4000" b="1" dirty="0" smtClean="0">
                <a:effectLst/>
                <a:latin typeface="Times New Roman"/>
                <a:ea typeface="Arial"/>
                <a:cs typeface="Times New Roman"/>
              </a:rPr>
              <a:t>  </a:t>
            </a:r>
            <a:r>
              <a:rPr lang="vi-VN" sz="4000" b="1" dirty="0" smtClean="0">
                <a:effectLst/>
                <a:latin typeface="Times New Roman"/>
                <a:ea typeface="Arial"/>
                <a:cs typeface="Times New Roman"/>
              </a:rPr>
              <a:t>PHÂN TÍCH- ĐÁNH GIÁ</a:t>
            </a:r>
            <a:endParaRPr lang="en-US" sz="4000" dirty="0" smtClean="0">
              <a:effectLst/>
              <a:latin typeface="Arial"/>
              <a:ea typeface="Arial"/>
              <a:cs typeface="Times New Roman"/>
            </a:endParaRPr>
          </a:p>
          <a:p>
            <a:pPr>
              <a:lnSpc>
                <a:spcPct val="107000"/>
              </a:lnSpc>
              <a:spcAft>
                <a:spcPts val="800"/>
              </a:spcAft>
            </a:pPr>
            <a:r>
              <a:rPr lang="en-US" sz="4000" b="1" i="1" dirty="0" err="1" smtClean="0">
                <a:effectLst/>
                <a:latin typeface="Times New Roman"/>
                <a:ea typeface="Arial"/>
                <a:cs typeface="Times New Roman"/>
              </a:rPr>
              <a:t>Trưng</a:t>
            </a:r>
            <a:r>
              <a:rPr lang="en-US" sz="4000" b="1" i="1" dirty="0" smtClean="0">
                <a:effectLst/>
                <a:latin typeface="Times New Roman"/>
                <a:ea typeface="Arial"/>
                <a:cs typeface="Times New Roman"/>
              </a:rPr>
              <a:t> </a:t>
            </a:r>
            <a:r>
              <a:rPr lang="en-US" sz="4000" b="1" i="1" dirty="0" err="1" smtClean="0">
                <a:effectLst/>
                <a:latin typeface="Times New Roman"/>
                <a:ea typeface="Arial"/>
                <a:cs typeface="Times New Roman"/>
              </a:rPr>
              <a:t>bày</a:t>
            </a:r>
            <a:r>
              <a:rPr lang="en-US" sz="4000" b="1" i="1" dirty="0" smtClean="0">
                <a:effectLst/>
                <a:latin typeface="Times New Roman"/>
                <a:ea typeface="Arial"/>
                <a:cs typeface="Times New Roman"/>
              </a:rPr>
              <a:t> </a:t>
            </a:r>
            <a:r>
              <a:rPr lang="en-US" sz="4000" b="1" i="1" dirty="0" err="1" smtClean="0">
                <a:effectLst/>
                <a:latin typeface="Times New Roman"/>
                <a:ea typeface="Arial"/>
                <a:cs typeface="Times New Roman"/>
              </a:rPr>
              <a:t>sản</a:t>
            </a:r>
            <a:r>
              <a:rPr lang="en-US" sz="4000" b="1" i="1" dirty="0" smtClean="0">
                <a:effectLst/>
                <a:latin typeface="Times New Roman"/>
                <a:ea typeface="Arial"/>
                <a:cs typeface="Times New Roman"/>
              </a:rPr>
              <a:t> </a:t>
            </a:r>
            <a:r>
              <a:rPr lang="en-US" sz="4000" b="1" i="1" dirty="0" err="1" smtClean="0">
                <a:effectLst/>
                <a:latin typeface="Times New Roman"/>
                <a:ea typeface="Arial"/>
                <a:cs typeface="Times New Roman"/>
              </a:rPr>
              <a:t>phẩm</a:t>
            </a:r>
            <a:r>
              <a:rPr lang="en-US" sz="4000" b="1" i="1" dirty="0" smtClean="0">
                <a:effectLst/>
                <a:latin typeface="Times New Roman"/>
                <a:ea typeface="Arial"/>
                <a:cs typeface="Times New Roman"/>
              </a:rPr>
              <a:t> </a:t>
            </a:r>
            <a:r>
              <a:rPr lang="en-US" sz="4000" b="1" i="1" dirty="0" err="1" smtClean="0">
                <a:effectLst/>
                <a:latin typeface="Times New Roman"/>
                <a:ea typeface="Arial"/>
                <a:cs typeface="Times New Roman"/>
              </a:rPr>
              <a:t>và</a:t>
            </a:r>
            <a:r>
              <a:rPr lang="en-US" sz="4000" b="1" i="1" dirty="0" smtClean="0">
                <a:effectLst/>
                <a:latin typeface="Times New Roman"/>
                <a:ea typeface="Arial"/>
                <a:cs typeface="Times New Roman"/>
              </a:rPr>
              <a:t> chia </a:t>
            </a:r>
            <a:r>
              <a:rPr lang="en-US" sz="4000" b="1" i="1" dirty="0" err="1" smtClean="0">
                <a:effectLst/>
                <a:latin typeface="Times New Roman"/>
                <a:ea typeface="Arial"/>
                <a:cs typeface="Times New Roman"/>
              </a:rPr>
              <a:t>sẻ</a:t>
            </a:r>
            <a:endParaRPr lang="en-US" sz="4000" dirty="0">
              <a:effectLst/>
              <a:latin typeface="Arial"/>
              <a:ea typeface="Arial"/>
              <a:cs typeface="Times New Roman"/>
            </a:endParaRPr>
          </a:p>
        </p:txBody>
      </p:sp>
      <p:sp>
        <p:nvSpPr>
          <p:cNvPr id="5" name="Rectangle 4"/>
          <p:cNvSpPr/>
          <p:nvPr/>
        </p:nvSpPr>
        <p:spPr>
          <a:xfrm>
            <a:off x="503548" y="2420888"/>
            <a:ext cx="8424936" cy="2141612"/>
          </a:xfrm>
          <a:prstGeom prst="rect">
            <a:avLst/>
          </a:prstGeom>
        </p:spPr>
        <p:txBody>
          <a:bodyPr wrap="square">
            <a:spAutoFit/>
          </a:bodyPr>
          <a:lstStyle/>
          <a:p>
            <a:pPr>
              <a:lnSpc>
                <a:spcPct val="107000"/>
              </a:lnSpc>
              <a:spcAft>
                <a:spcPts val="800"/>
              </a:spcAft>
            </a:pPr>
            <a:r>
              <a:rPr lang="vi-VN" sz="2800" dirty="0" smtClean="0">
                <a:effectLst/>
                <a:latin typeface="Times New Roman"/>
                <a:ea typeface="Arial"/>
                <a:cs typeface="Times New Roman"/>
              </a:rPr>
              <a:t>- </a:t>
            </a:r>
            <a:r>
              <a:rPr lang="vi-VN" sz="2800" b="1" dirty="0" smtClean="0">
                <a:effectLst/>
                <a:latin typeface="Times New Roman"/>
                <a:ea typeface="Arial"/>
                <a:cs typeface="Times New Roman"/>
              </a:rPr>
              <a:t>Nêu cảm nhận/ chỉ ra các yếu tố, nguyên lý MT trong  sản phẩm của mình, của bạn</a:t>
            </a:r>
            <a:endParaRPr lang="en-US" sz="2800" b="1" dirty="0" smtClean="0">
              <a:effectLst/>
              <a:latin typeface="Arial"/>
              <a:ea typeface="Arial"/>
              <a:cs typeface="Times New Roman"/>
            </a:endParaRPr>
          </a:p>
          <a:p>
            <a:pPr>
              <a:lnSpc>
                <a:spcPct val="107000"/>
              </a:lnSpc>
              <a:spcAft>
                <a:spcPts val="800"/>
              </a:spcAft>
            </a:pPr>
            <a:r>
              <a:rPr lang="vi-VN" sz="2800" b="1" dirty="0" smtClean="0">
                <a:effectLst/>
                <a:latin typeface="Times New Roman"/>
                <a:ea typeface="Arial"/>
                <a:cs typeface="Times New Roman"/>
              </a:rPr>
              <a:t>- Chia sẻ cảm xúc cá nhân về sản phẩm/ tác phẩm,…</a:t>
            </a:r>
            <a:endParaRPr lang="en-US" sz="2800" b="1" dirty="0" smtClean="0">
              <a:effectLst/>
              <a:latin typeface="Arial"/>
              <a:ea typeface="Arial"/>
              <a:cs typeface="Times New Roman"/>
            </a:endParaRPr>
          </a:p>
          <a:p>
            <a:pPr>
              <a:lnSpc>
                <a:spcPct val="107000"/>
              </a:lnSpc>
              <a:spcAft>
                <a:spcPts val="800"/>
              </a:spcAft>
            </a:pPr>
            <a:r>
              <a:rPr lang="vi-VN" sz="2800" b="1" dirty="0" smtClean="0">
                <a:effectLst/>
                <a:latin typeface="Times New Roman"/>
                <a:ea typeface="Arial"/>
                <a:cs typeface="Times New Roman"/>
              </a:rPr>
              <a:t>- Nêu ý tưởng chỉnh sửa, hoàn thiện sản phẩm</a:t>
            </a:r>
            <a:endParaRPr lang="en-US" sz="2800" b="1" dirty="0">
              <a:effectLst/>
              <a:latin typeface="Arial"/>
              <a:ea typeface="Arial"/>
              <a:cs typeface="Times New Roman"/>
            </a:endParaRPr>
          </a:p>
        </p:txBody>
      </p:sp>
    </p:spTree>
    <p:extLst>
      <p:ext uri="{BB962C8B-B14F-4D97-AF65-F5344CB8AC3E}">
        <p14:creationId xmlns:p14="http://schemas.microsoft.com/office/powerpoint/2010/main" val="32531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19993"/>
            <a:ext cx="8784976" cy="4221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 name="Rectangle 3"/>
          <p:cNvSpPr/>
          <p:nvPr/>
        </p:nvSpPr>
        <p:spPr>
          <a:xfrm>
            <a:off x="1311959" y="1250467"/>
            <a:ext cx="5760640" cy="644535"/>
          </a:xfrm>
          <a:prstGeom prst="rect">
            <a:avLst/>
          </a:prstGeom>
        </p:spPr>
        <p:txBody>
          <a:bodyPr wrap="square">
            <a:spAutoFit/>
          </a:bodyPr>
          <a:lstStyle/>
          <a:p>
            <a:pPr algn="just">
              <a:lnSpc>
                <a:spcPct val="107000"/>
              </a:lnSpc>
              <a:spcAft>
                <a:spcPts val="800"/>
              </a:spcAft>
            </a:pPr>
            <a:r>
              <a:rPr lang="en-US" sz="3600" b="1" dirty="0" smtClean="0">
                <a:latin typeface="Times New Roman"/>
                <a:ea typeface="Arial"/>
                <a:cs typeface="Times New Roman"/>
              </a:rPr>
              <a:t>VẬN</a:t>
            </a:r>
            <a:r>
              <a:rPr lang="en-US" sz="3600" b="1" dirty="0" smtClean="0">
                <a:effectLst/>
                <a:latin typeface="Times New Roman"/>
                <a:ea typeface="Arial"/>
                <a:cs typeface="Times New Roman"/>
              </a:rPr>
              <a:t> DỤNG -PHÁT TRIỂN </a:t>
            </a:r>
            <a:endParaRPr lang="en-US" sz="3600" dirty="0">
              <a:effectLst/>
              <a:latin typeface="Arial"/>
              <a:ea typeface="Arial"/>
              <a:cs typeface="Times New Roman"/>
            </a:endParaRPr>
          </a:p>
        </p:txBody>
      </p:sp>
      <p:sp>
        <p:nvSpPr>
          <p:cNvPr id="5" name="Rectangle 4"/>
          <p:cNvSpPr/>
          <p:nvPr/>
        </p:nvSpPr>
        <p:spPr>
          <a:xfrm>
            <a:off x="-8740" y="1996773"/>
            <a:ext cx="9252520" cy="523220"/>
          </a:xfrm>
          <a:prstGeom prst="rect">
            <a:avLst/>
          </a:prstGeom>
        </p:spPr>
        <p:txBody>
          <a:bodyPr wrap="square">
            <a:spAutoFit/>
          </a:bodyPr>
          <a:lstStyle/>
          <a:p>
            <a:r>
              <a:rPr lang="en-US" sz="2800" b="1" i="0" u="sng" dirty="0" err="1" smtClean="0">
                <a:solidFill>
                  <a:srgbClr val="1A0DAB"/>
                </a:solidFill>
                <a:effectLst/>
                <a:latin typeface="Times New Roman" panose="02020603050405020304" pitchFamily="18" charset="0"/>
                <a:cs typeface="Times New Roman" panose="02020603050405020304" pitchFamily="18" charset="0"/>
              </a:rPr>
              <a:t>Tìm</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hiểu</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quy</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trình</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thiết</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kế</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mẫu</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một</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sản</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phẩm</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công</a:t>
            </a:r>
            <a:r>
              <a:rPr lang="en-US" sz="2800" b="1" i="0" u="sng" dirty="0" smtClean="0">
                <a:solidFill>
                  <a:srgbClr val="1A0DAB"/>
                </a:solidFill>
                <a:effectLst/>
                <a:latin typeface="Times New Roman" panose="02020603050405020304" pitchFamily="18" charset="0"/>
                <a:cs typeface="Times New Roman" panose="02020603050405020304" pitchFamily="18" charset="0"/>
              </a:rPr>
              <a:t> </a:t>
            </a:r>
            <a:r>
              <a:rPr lang="en-US" sz="2800" b="1" i="0" u="sng" dirty="0" err="1" smtClean="0">
                <a:solidFill>
                  <a:srgbClr val="1A0DAB"/>
                </a:solidFill>
                <a:effectLst/>
                <a:latin typeface="Times New Roman" panose="02020603050405020304" pitchFamily="18" charset="0"/>
                <a:cs typeface="Times New Roman" panose="02020603050405020304" pitchFamily="18" charset="0"/>
              </a:rPr>
              <a:t>nghiệp</a:t>
            </a:r>
            <a:endParaRPr lang="en-US" sz="2800" b="1" i="0" u="sng" dirty="0">
              <a:solidFill>
                <a:srgbClr val="1A0DAB"/>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08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arn(inVertical)">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 y="365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00161" y="1916832"/>
            <a:ext cx="6336704" cy="3170099"/>
          </a:xfrm>
          <a:prstGeom prst="rect">
            <a:avLst/>
          </a:prstGeom>
        </p:spPr>
        <p:txBody>
          <a:bodyPr wrap="square">
            <a:spAutoFit/>
          </a:bodyPr>
          <a:lstStyle/>
          <a:p>
            <a:r>
              <a:rPr lang="en-US" sz="4000" b="1" dirty="0" smtClean="0">
                <a:solidFill>
                  <a:prstClr val="black"/>
                </a:solidFill>
                <a:latin typeface="Times New Roman"/>
                <a:cs typeface="Times New Roman"/>
              </a:rPr>
              <a:t>DẶN </a:t>
            </a:r>
            <a:r>
              <a:rPr lang="en-US" sz="4000" b="1" dirty="0" smtClean="0">
                <a:solidFill>
                  <a:prstClr val="black"/>
                </a:solidFill>
                <a:latin typeface="Times New Roman"/>
                <a:cs typeface="Times New Roman"/>
              </a:rPr>
              <a:t>DÒ </a:t>
            </a:r>
          </a:p>
          <a:p>
            <a:r>
              <a:rPr lang="en-US" sz="4000" b="1" dirty="0">
                <a:solidFill>
                  <a:prstClr val="black"/>
                </a:solidFill>
                <a:latin typeface="Times New Roman"/>
                <a:cs typeface="Times New Roman"/>
              </a:rPr>
              <a:t> </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hoàn</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thành</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nội</a:t>
            </a:r>
            <a:r>
              <a:rPr lang="en-US" sz="4000" b="1" dirty="0" smtClean="0">
                <a:solidFill>
                  <a:prstClr val="black"/>
                </a:solidFill>
                <a:latin typeface="Times New Roman"/>
                <a:cs typeface="Times New Roman"/>
              </a:rPr>
              <a:t> dung </a:t>
            </a:r>
            <a:r>
              <a:rPr lang="en-US" sz="4000" b="1" dirty="0" err="1" smtClean="0">
                <a:solidFill>
                  <a:prstClr val="black"/>
                </a:solidFill>
                <a:latin typeface="Times New Roman"/>
                <a:cs typeface="Times New Roman"/>
              </a:rPr>
              <a:t>ra</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sản</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phẩm</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chuẩn</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bị</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chủ</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đề</a:t>
            </a:r>
            <a:r>
              <a:rPr lang="en-US" sz="4000" b="1" dirty="0" smtClean="0">
                <a:solidFill>
                  <a:prstClr val="black"/>
                </a:solidFill>
                <a:latin typeface="Times New Roman"/>
                <a:cs typeface="Times New Roman"/>
              </a:rPr>
              <a:t> 3:Lễ </a:t>
            </a:r>
            <a:r>
              <a:rPr lang="en-US" sz="4000" b="1" dirty="0" err="1" smtClean="0">
                <a:solidFill>
                  <a:prstClr val="black"/>
                </a:solidFill>
                <a:latin typeface="Times New Roman"/>
                <a:cs typeface="Times New Roman"/>
              </a:rPr>
              <a:t>hội</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quê</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hương</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nhân</a:t>
            </a:r>
            <a:r>
              <a:rPr lang="en-US" sz="4000" b="1" dirty="0" smtClean="0">
                <a:solidFill>
                  <a:prstClr val="black"/>
                </a:solidFill>
                <a:latin typeface="Times New Roman"/>
                <a:cs typeface="Times New Roman"/>
              </a:rPr>
              <a:t> </a:t>
            </a:r>
            <a:r>
              <a:rPr lang="en-US" sz="4000" b="1" dirty="0" err="1" smtClean="0">
                <a:solidFill>
                  <a:prstClr val="black"/>
                </a:solidFill>
                <a:latin typeface="Times New Roman"/>
                <a:cs typeface="Times New Roman"/>
              </a:rPr>
              <a:t>vật</a:t>
            </a:r>
            <a:r>
              <a:rPr lang="en-US" sz="4000" b="1" dirty="0" smtClean="0">
                <a:solidFill>
                  <a:prstClr val="black"/>
                </a:solidFill>
                <a:latin typeface="Times New Roman"/>
                <a:cs typeface="Times New Roman"/>
              </a:rPr>
              <a:t> day </a:t>
            </a:r>
            <a:r>
              <a:rPr lang="en-US" sz="4000" b="1" dirty="0" err="1" smtClean="0">
                <a:solidFill>
                  <a:prstClr val="black"/>
                </a:solidFill>
                <a:latin typeface="Times New Roman"/>
                <a:cs typeface="Times New Roman"/>
              </a:rPr>
              <a:t>thép</a:t>
            </a:r>
            <a:r>
              <a:rPr lang="en-US" sz="4000" b="1" dirty="0" smtClean="0">
                <a:solidFill>
                  <a:prstClr val="black"/>
                </a:solidFill>
                <a:latin typeface="Times New Roman"/>
                <a:cs typeface="Times New Roman"/>
              </a:rPr>
              <a:t>)</a:t>
            </a:r>
          </a:p>
        </p:txBody>
      </p:sp>
    </p:spTree>
    <p:extLst>
      <p:ext uri="{BB962C8B-B14F-4D97-AF65-F5344CB8AC3E}">
        <p14:creationId xmlns:p14="http://schemas.microsoft.com/office/powerpoint/2010/main" val="1108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5536" y="1196752"/>
            <a:ext cx="8465010" cy="707886"/>
          </a:xfrm>
          <a:prstGeom prst="rect">
            <a:avLst/>
          </a:prstGeom>
        </p:spPr>
        <p:txBody>
          <a:bodyPr wrap="none">
            <a:spAutoFit/>
          </a:bodyPr>
          <a:lstStyle/>
          <a:p>
            <a:r>
              <a:rPr lang="en-US" sz="4000" b="1" dirty="0" smtClean="0">
                <a:solidFill>
                  <a:prstClr val="black"/>
                </a:solidFill>
                <a:latin typeface="Times New Roman"/>
                <a:cs typeface="Times New Roman"/>
              </a:rPr>
              <a:t>BÀI HỌC ĐẾN ĐÂY LÀ KẾT THÚC</a:t>
            </a:r>
            <a:endParaRPr lang="en-US" dirty="0"/>
          </a:p>
        </p:txBody>
      </p:sp>
    </p:spTree>
    <p:extLst>
      <p:ext uri="{BB962C8B-B14F-4D97-AF65-F5344CB8AC3E}">
        <p14:creationId xmlns:p14="http://schemas.microsoft.com/office/powerpoint/2010/main" val="27032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33"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59632" y="2378513"/>
            <a:ext cx="6990182" cy="1146211"/>
          </a:xfrm>
          <a:prstGeom prst="rect">
            <a:avLst/>
          </a:prstGeom>
        </p:spPr>
        <p:txBody>
          <a:bodyPr wrap="none">
            <a:spAutoFit/>
          </a:bodyPr>
          <a:lstStyle/>
          <a:p>
            <a:pPr algn="ctr">
              <a:lnSpc>
                <a:spcPct val="107000"/>
              </a:lnSpc>
              <a:spcAft>
                <a:spcPts val="0"/>
              </a:spcAft>
              <a:tabLst>
                <a:tab pos="3028950" algn="ctr"/>
                <a:tab pos="4811395" algn="l"/>
              </a:tabLst>
            </a:pPr>
            <a:r>
              <a:rPr lang="en-US" sz="3200" b="1" dirty="0" smtClean="0">
                <a:solidFill>
                  <a:srgbClr val="FF0000"/>
                </a:solidFill>
                <a:effectLst/>
                <a:latin typeface="Times New Roman"/>
                <a:ea typeface="Times New Roman"/>
                <a:cs typeface="Times New Roman"/>
              </a:rPr>
              <a:t>BÀI 7: TÚI GIẤY ĐỰNG QUÀ TẶNG</a:t>
            </a:r>
          </a:p>
          <a:p>
            <a:pPr algn="ctr">
              <a:lnSpc>
                <a:spcPct val="107000"/>
              </a:lnSpc>
              <a:spcAft>
                <a:spcPts val="0"/>
              </a:spcAft>
              <a:tabLst>
                <a:tab pos="3028950" algn="ctr"/>
                <a:tab pos="4811395" algn="l"/>
              </a:tabLst>
            </a:pPr>
            <a:r>
              <a:rPr lang="en-US" sz="3200" b="1" dirty="0" smtClean="0">
                <a:solidFill>
                  <a:srgbClr val="FF0000"/>
                </a:solidFill>
                <a:latin typeface="Times New Roman"/>
                <a:ea typeface="Arial"/>
                <a:cs typeface="Times New Roman"/>
              </a:rPr>
              <a:t>( </a:t>
            </a:r>
            <a:r>
              <a:rPr lang="en-US" sz="3200" b="1" dirty="0" smtClean="0">
                <a:solidFill>
                  <a:srgbClr val="FF0000"/>
                </a:solidFill>
                <a:latin typeface="Times New Roman"/>
                <a:ea typeface="Arial"/>
                <a:cs typeface="Times New Roman"/>
              </a:rPr>
              <a:t>2tiết)</a:t>
            </a:r>
            <a:endParaRPr lang="en-US" sz="3200" dirty="0">
              <a:solidFill>
                <a:srgbClr val="FF0000"/>
              </a:solidFill>
              <a:effectLst/>
              <a:latin typeface="Arial"/>
              <a:ea typeface="Arial"/>
              <a:cs typeface="Times New Roman"/>
            </a:endParaRPr>
          </a:p>
        </p:txBody>
      </p:sp>
      <p:sp>
        <p:nvSpPr>
          <p:cNvPr id="6" name="Rectangle 5"/>
          <p:cNvSpPr/>
          <p:nvPr/>
        </p:nvSpPr>
        <p:spPr>
          <a:xfrm>
            <a:off x="4932039" y="548680"/>
            <a:ext cx="2288383" cy="584775"/>
          </a:xfrm>
          <a:prstGeom prst="rect">
            <a:avLst/>
          </a:prstGeom>
        </p:spPr>
        <p:txBody>
          <a:bodyPr wrap="none">
            <a:spAutoFit/>
          </a:bodyPr>
          <a:lstStyle/>
          <a:p>
            <a:r>
              <a:rPr lang="en-US" sz="3200" b="1" dirty="0" smtClean="0">
                <a:solidFill>
                  <a:srgbClr val="FF0000"/>
                </a:solidFill>
                <a:latin typeface="Times New Roman"/>
                <a:cs typeface="Times New Roman"/>
              </a:rPr>
              <a:t>MĨ THUẬT</a:t>
            </a:r>
            <a:endParaRPr lang="en-US" dirty="0"/>
          </a:p>
        </p:txBody>
      </p:sp>
      <p:sp>
        <p:nvSpPr>
          <p:cNvPr id="7" name="Rectangle 6"/>
          <p:cNvSpPr/>
          <p:nvPr/>
        </p:nvSpPr>
        <p:spPr>
          <a:xfrm>
            <a:off x="7228589" y="564882"/>
            <a:ext cx="1312988" cy="584775"/>
          </a:xfrm>
          <a:prstGeom prst="rect">
            <a:avLst/>
          </a:prstGeom>
        </p:spPr>
        <p:txBody>
          <a:bodyPr wrap="none">
            <a:spAutoFit/>
          </a:bodyPr>
          <a:lstStyle/>
          <a:p>
            <a:r>
              <a:rPr lang="en-US" sz="3200" b="1" dirty="0" smtClean="0">
                <a:solidFill>
                  <a:srgbClr val="FFC000"/>
                </a:solidFill>
                <a:latin typeface="Times New Roman"/>
                <a:cs typeface="Times New Roman"/>
              </a:rPr>
              <a:t>LỚP 6</a:t>
            </a:r>
            <a:endParaRPr lang="en-US" dirty="0">
              <a:solidFill>
                <a:srgbClr val="FFC000"/>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59356"/>
            <a:ext cx="4486028" cy="27986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994379"/>
            <a:ext cx="4694768" cy="279864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7504" y="1447193"/>
            <a:ext cx="8928992" cy="461665"/>
          </a:xfrm>
          <a:prstGeom prst="rect">
            <a:avLst/>
          </a:prstGeom>
        </p:spPr>
        <p:txBody>
          <a:bodyPr wrap="square">
            <a:spAutoFit/>
          </a:bodyPr>
          <a:lstStyle/>
          <a:p>
            <a:r>
              <a:rPr lang="en-US" sz="2400" b="1" dirty="0" smtClean="0">
                <a:solidFill>
                  <a:schemeClr val="tx2"/>
                </a:solidFill>
                <a:latin typeface="Times New Roman"/>
                <a:cs typeface="Times New Roman"/>
              </a:rPr>
              <a:t>CHỦ </a:t>
            </a:r>
            <a:r>
              <a:rPr lang="en-US" sz="2400" b="1" dirty="0" smtClean="0">
                <a:solidFill>
                  <a:schemeClr val="tx2"/>
                </a:solidFill>
                <a:latin typeface="Times New Roman"/>
                <a:cs typeface="Times New Roman"/>
              </a:rPr>
              <a:t>ĐỀ2: </a:t>
            </a:r>
            <a:r>
              <a:rPr lang="en-US" sz="2400" b="1" dirty="0" smtClean="0">
                <a:solidFill>
                  <a:schemeClr val="tx2"/>
                </a:solidFill>
                <a:latin typeface="Times New Roman"/>
                <a:cs typeface="Times New Roman"/>
              </a:rPr>
              <a:t>NGHỆ THUẬT TIỀN SỬ THẾ GIỚI VÀ VIỆT NAM</a:t>
            </a:r>
            <a:endParaRPr lang="en-US" sz="2400" dirty="0">
              <a:solidFill>
                <a:schemeClr val="tx2"/>
              </a:solidFill>
            </a:endParaRPr>
          </a:p>
        </p:txBody>
      </p:sp>
    </p:spTree>
    <p:extLst>
      <p:ext uri="{BB962C8B-B14F-4D97-AF65-F5344CB8AC3E}">
        <p14:creationId xmlns:p14="http://schemas.microsoft.com/office/powerpoint/2010/main" val="40355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fltVal val="0"/>
                                          </p:val>
                                        </p:tav>
                                        <p:tav tm="100000">
                                          <p:val>
                                            <p:strVal val="#ppt_w"/>
                                          </p:val>
                                        </p:tav>
                                      </p:tavLst>
                                    </p:anim>
                                    <p:anim calcmode="lin" valueType="num">
                                      <p:cBhvr>
                                        <p:cTn id="36" dur="1000" fill="hold"/>
                                        <p:tgtEl>
                                          <p:spTgt spid="4"/>
                                        </p:tgtEl>
                                        <p:attrNameLst>
                                          <p:attrName>ppt_h</p:attrName>
                                        </p:attrNameLst>
                                      </p:cBhvr>
                                      <p:tavLst>
                                        <p:tav tm="0">
                                          <p:val>
                                            <p:fltVal val="0"/>
                                          </p:val>
                                        </p:tav>
                                        <p:tav tm="100000">
                                          <p:val>
                                            <p:strVal val="#ppt_h"/>
                                          </p:val>
                                        </p:tav>
                                      </p:tavLst>
                                    </p:anim>
                                    <p:anim calcmode="lin" valueType="num">
                                      <p:cBhvr>
                                        <p:cTn id="37" dur="1000" fill="hold"/>
                                        <p:tgtEl>
                                          <p:spTgt spid="4"/>
                                        </p:tgtEl>
                                        <p:attrNameLst>
                                          <p:attrName>style.rotation</p:attrName>
                                        </p:attrNameLst>
                                      </p:cBhvr>
                                      <p:tavLst>
                                        <p:tav tm="0">
                                          <p:val>
                                            <p:fltVal val="90"/>
                                          </p:val>
                                        </p:tav>
                                        <p:tav tm="100000">
                                          <p:val>
                                            <p:fltVal val="0"/>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515" y="-2994"/>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59832" y="332655"/>
            <a:ext cx="3236784" cy="644535"/>
          </a:xfrm>
          <a:prstGeom prst="rect">
            <a:avLst/>
          </a:prstGeom>
        </p:spPr>
        <p:txBody>
          <a:bodyPr wrap="none">
            <a:spAutoFit/>
          </a:bodyPr>
          <a:lstStyle/>
          <a:p>
            <a:pPr>
              <a:lnSpc>
                <a:spcPct val="107000"/>
              </a:lnSpc>
              <a:spcAft>
                <a:spcPts val="800"/>
              </a:spcAft>
            </a:pPr>
            <a:r>
              <a:rPr lang="en-US" sz="3600" b="1" dirty="0" smtClean="0">
                <a:effectLst/>
                <a:latin typeface="Times New Roman"/>
                <a:ea typeface="Arial"/>
                <a:cs typeface="Times New Roman"/>
              </a:rPr>
              <a:t>1/</a:t>
            </a:r>
            <a:r>
              <a:rPr lang="vi-VN" sz="3600" b="1" dirty="0" smtClean="0">
                <a:effectLst/>
                <a:latin typeface="Times New Roman"/>
                <a:ea typeface="Arial"/>
                <a:cs typeface="Times New Roman"/>
              </a:rPr>
              <a:t>KHÁM PHÁ </a:t>
            </a:r>
            <a:endParaRPr lang="en-US" sz="3600" dirty="0">
              <a:effectLst/>
              <a:latin typeface="Arial"/>
              <a:ea typeface="Arial"/>
              <a:cs typeface="Times New Roman"/>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844824"/>
            <a:ext cx="5396676" cy="46131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 name="Rectangle 4"/>
          <p:cNvSpPr/>
          <p:nvPr/>
        </p:nvSpPr>
        <p:spPr>
          <a:xfrm>
            <a:off x="232372" y="836712"/>
            <a:ext cx="7075931" cy="487506"/>
          </a:xfrm>
          <a:prstGeom prst="rect">
            <a:avLst/>
          </a:prstGeom>
        </p:spPr>
        <p:txBody>
          <a:bodyPr wrap="square">
            <a:spAutoFit/>
          </a:bodyPr>
          <a:lstStyle/>
          <a:p>
            <a:pPr>
              <a:lnSpc>
                <a:spcPct val="107000"/>
              </a:lnSpc>
              <a:spcAft>
                <a:spcPts val="800"/>
              </a:spcAft>
            </a:pPr>
            <a:r>
              <a:rPr lang="en-US" sz="2400" b="1" i="1" u="sng" dirty="0" smtClean="0">
                <a:effectLst/>
                <a:latin typeface="Times New Roman"/>
                <a:ea typeface="Arial"/>
                <a:cs typeface="Times New Roman"/>
              </a:rPr>
              <a:t>* </a:t>
            </a:r>
            <a:r>
              <a:rPr lang="en-US" sz="2400" b="1" i="1" u="sng" dirty="0" smtClean="0">
                <a:effectLst/>
                <a:latin typeface="Times New Roman"/>
                <a:ea typeface="Arial"/>
                <a:cs typeface="Times New Roman"/>
              </a:rPr>
              <a:t> </a:t>
            </a:r>
            <a:r>
              <a:rPr lang="en-US" sz="2400" b="1" i="1" u="sng" dirty="0" err="1" smtClean="0">
                <a:effectLst/>
                <a:latin typeface="Times New Roman"/>
                <a:ea typeface="Arial"/>
                <a:cs typeface="Times New Roman"/>
              </a:rPr>
              <a:t>Quan</a:t>
            </a:r>
            <a:r>
              <a:rPr lang="en-US" sz="2400" b="1" i="1" u="sng" dirty="0" smtClean="0">
                <a:effectLst/>
                <a:latin typeface="Times New Roman"/>
                <a:ea typeface="Arial"/>
                <a:cs typeface="Times New Roman"/>
              </a:rPr>
              <a:t> </a:t>
            </a:r>
            <a:r>
              <a:rPr lang="en-US" sz="2400" b="1" i="1" u="sng" dirty="0" err="1" smtClean="0">
                <a:effectLst/>
                <a:latin typeface="Times New Roman"/>
                <a:ea typeface="Arial"/>
                <a:cs typeface="Times New Roman"/>
              </a:rPr>
              <a:t>sát</a:t>
            </a:r>
            <a:r>
              <a:rPr lang="en-US" sz="2400" b="1" i="1" u="sng" dirty="0" smtClean="0">
                <a:effectLst/>
                <a:latin typeface="Times New Roman"/>
                <a:ea typeface="Arial"/>
                <a:cs typeface="Times New Roman"/>
              </a:rPr>
              <a:t> c</a:t>
            </a:r>
            <a:r>
              <a:rPr lang="vi-VN" sz="2400" b="1" i="1" u="sng" dirty="0" smtClean="0">
                <a:effectLst/>
                <a:latin typeface="Times New Roman"/>
                <a:ea typeface="Arial"/>
                <a:cs typeface="Times New Roman"/>
              </a:rPr>
              <a:t>ác </a:t>
            </a:r>
            <a:r>
              <a:rPr lang="vi-VN" sz="2400" b="1" i="1" u="sng" dirty="0" smtClean="0">
                <a:effectLst/>
                <a:latin typeface="Times New Roman"/>
                <a:ea typeface="Arial"/>
                <a:cs typeface="Times New Roman"/>
              </a:rPr>
              <a:t>hình thức của túi giấy</a:t>
            </a:r>
            <a:r>
              <a:rPr lang="en-US" sz="2400" b="1" i="1" u="sng" dirty="0" smtClean="0">
                <a:effectLst/>
                <a:latin typeface="Times New Roman"/>
                <a:ea typeface="Arial"/>
                <a:cs typeface="Times New Roman"/>
              </a:rPr>
              <a:t>. </a:t>
            </a:r>
            <a:endParaRPr lang="en-US" sz="2400" u="sng" dirty="0">
              <a:effectLst/>
              <a:latin typeface="Arial"/>
              <a:ea typeface="Arial"/>
              <a:cs typeface="Times New Roman"/>
            </a:endParaRP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338" y="1844824"/>
            <a:ext cx="3730055" cy="461310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42074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43"/>
                                        </p:tgtEl>
                                        <p:attrNameLst>
                                          <p:attrName>style.visibility</p:attrName>
                                        </p:attrNameLst>
                                      </p:cBhvr>
                                      <p:to>
                                        <p:strVal val="visible"/>
                                      </p:to>
                                    </p:set>
                                    <p:animEffect transition="in" filter="barn(inVertical)">
                                      <p:cBhvr>
                                        <p:cTn id="30" dur="500"/>
                                        <p:tgtEl>
                                          <p:spTgt spid="1024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244"/>
                                        </p:tgtEl>
                                        <p:attrNameLst>
                                          <p:attrName>style.visibility</p:attrName>
                                        </p:attrNameLst>
                                      </p:cBhvr>
                                      <p:to>
                                        <p:strVal val="visible"/>
                                      </p:to>
                                    </p:set>
                                    <p:animEffect transition="in" filter="barn(inVertical)">
                                      <p:cBhvr>
                                        <p:cTn id="3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60648"/>
            <a:ext cx="7436651" cy="1446550"/>
          </a:xfrm>
          <a:prstGeom prst="rect">
            <a:avLst/>
          </a:prstGeom>
        </p:spPr>
        <p:txBody>
          <a:bodyPr wrap="none">
            <a:spAutoFit/>
          </a:bodyPr>
          <a:lstStyle/>
          <a:p>
            <a:pPr marL="457200" indent="-457200">
              <a:buFontTx/>
              <a:buChar char="-"/>
            </a:pPr>
            <a:r>
              <a:rPr lang="vi-VN" sz="3200" b="0" i="0" dirty="0" smtClean="0">
                <a:solidFill>
                  <a:srgbClr val="1A0DAB"/>
                </a:solidFill>
                <a:effectLst/>
                <a:latin typeface="+mj-lt"/>
              </a:rPr>
              <a:t>Túi giấy có công dụng gì trong đời sống</a:t>
            </a:r>
            <a:r>
              <a:rPr lang="en-US" sz="3200" b="0" i="0" dirty="0" smtClean="0">
                <a:solidFill>
                  <a:srgbClr val="1A0DAB"/>
                </a:solidFill>
                <a:effectLst/>
                <a:latin typeface="+mj-lt"/>
              </a:rPr>
              <a:t>?</a:t>
            </a:r>
          </a:p>
          <a:p>
            <a:pPr marL="457200" indent="-457200">
              <a:buFontTx/>
              <a:buChar char="-"/>
            </a:pPr>
            <a:endParaRPr lang="en-US" sz="2800" dirty="0">
              <a:solidFill>
                <a:srgbClr val="1A0DAB"/>
              </a:solidFill>
              <a:latin typeface="+mj-lt"/>
            </a:endParaRPr>
          </a:p>
          <a:p>
            <a:pPr marL="457200" indent="-457200">
              <a:buFontTx/>
              <a:buChar char="-"/>
            </a:pPr>
            <a:endParaRPr lang="en-US" sz="28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77" y="1645644"/>
            <a:ext cx="8793211" cy="274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39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barn(inVertical)">
                                      <p:cBhvr>
                                        <p:cTn id="2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1560" y="1052736"/>
            <a:ext cx="7776864" cy="2099036"/>
          </a:xfrm>
          <a:prstGeom prst="rect">
            <a:avLst/>
          </a:prstGeom>
        </p:spPr>
        <p:txBody>
          <a:bodyPr wrap="square">
            <a:spAutoFit/>
          </a:bodyPr>
          <a:lstStyle/>
          <a:p>
            <a:pPr lvl="0" algn="just">
              <a:lnSpc>
                <a:spcPct val="115000"/>
              </a:lnSpc>
              <a:spcBef>
                <a:spcPts val="600"/>
              </a:spcBef>
              <a:spcAft>
                <a:spcPts val="600"/>
              </a:spcAft>
            </a:pP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Các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bộ</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phận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của</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túi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giấy</a:t>
            </a:r>
            <a:r>
              <a:rPr lang="fr-FR" sz="3200" dirty="0">
                <a:solidFill>
                  <a:srgbClr val="000000"/>
                </a:solidFill>
                <a:latin typeface="Times New Roman"/>
                <a:ea typeface="Times New Roman"/>
              </a:rPr>
              <a:t>: </a:t>
            </a:r>
            <a:endParaRPr lang="en-US" sz="3200" dirty="0">
              <a:solidFill>
                <a:prstClr val="black"/>
              </a:solidFill>
              <a:latin typeface="Times New Roman"/>
              <a:ea typeface="Times New Roman"/>
            </a:endParaRPr>
          </a:p>
          <a:p>
            <a:pPr marL="342900" lvl="0" indent="-342900" algn="just">
              <a:lnSpc>
                <a:spcPct val="115000"/>
              </a:lnSpc>
              <a:spcBef>
                <a:spcPts val="600"/>
              </a:spcBef>
              <a:spcAft>
                <a:spcPts val="600"/>
              </a:spcAft>
              <a:buFont typeface="Symbol"/>
              <a:buChar char=""/>
            </a:pPr>
            <a:r>
              <a:rPr lang="fr-FR" sz="3200" dirty="0" err="1">
                <a:solidFill>
                  <a:srgbClr val="000000"/>
                </a:solidFill>
                <a:latin typeface="Times New Roman"/>
                <a:ea typeface="Calibri"/>
                <a:cs typeface="Times New Roman"/>
              </a:rPr>
              <a:t>Túi</a:t>
            </a:r>
            <a:endParaRPr lang="en-US" sz="3200" dirty="0">
              <a:solidFill>
                <a:prstClr val="black"/>
              </a:solidFill>
              <a:ea typeface="Calibri"/>
              <a:cs typeface="Times New Roman"/>
            </a:endParaRPr>
          </a:p>
          <a:p>
            <a:pPr marL="342900" lvl="0" indent="-342900" algn="just">
              <a:lnSpc>
                <a:spcPct val="115000"/>
              </a:lnSpc>
              <a:spcBef>
                <a:spcPts val="600"/>
              </a:spcBef>
              <a:spcAft>
                <a:spcPts val="600"/>
              </a:spcAft>
              <a:buFont typeface="Symbol"/>
              <a:buChar char=""/>
            </a:pPr>
            <a:r>
              <a:rPr lang="fr-FR" sz="3200" dirty="0" err="1">
                <a:solidFill>
                  <a:srgbClr val="000000"/>
                </a:solidFill>
                <a:latin typeface="Times New Roman"/>
                <a:ea typeface="Calibri"/>
                <a:cs typeface="Times New Roman"/>
              </a:rPr>
              <a:t>Dây</a:t>
            </a:r>
            <a:r>
              <a:rPr lang="fr-FR" sz="3200" dirty="0">
                <a:solidFill>
                  <a:srgbClr val="000000"/>
                </a:solidFill>
                <a:latin typeface="Times New Roman"/>
                <a:ea typeface="Calibri"/>
                <a:cs typeface="Times New Roman"/>
              </a:rPr>
              <a:t> </a:t>
            </a:r>
            <a:r>
              <a:rPr lang="fr-FR" sz="3200" dirty="0" err="1">
                <a:solidFill>
                  <a:srgbClr val="000000"/>
                </a:solidFill>
                <a:latin typeface="Times New Roman"/>
                <a:ea typeface="Calibri"/>
                <a:cs typeface="Times New Roman"/>
              </a:rPr>
              <a:t>túi</a:t>
            </a:r>
            <a:r>
              <a:rPr lang="fr-FR" sz="3200" dirty="0">
                <a:solidFill>
                  <a:srgbClr val="000000"/>
                </a:solidFill>
                <a:latin typeface="Times New Roman"/>
                <a:ea typeface="Calibri"/>
                <a:cs typeface="Times New Roman"/>
              </a:rPr>
              <a:t>, quai </a:t>
            </a:r>
            <a:r>
              <a:rPr lang="fr-FR" sz="3200" dirty="0" err="1" smtClean="0">
                <a:solidFill>
                  <a:srgbClr val="000000"/>
                </a:solidFill>
                <a:latin typeface="Times New Roman"/>
                <a:ea typeface="Calibri"/>
                <a:cs typeface="Times New Roman"/>
              </a:rPr>
              <a:t>xách</a:t>
            </a:r>
            <a:endParaRPr lang="en-US" sz="3200" dirty="0">
              <a:solidFill>
                <a:prstClr val="black"/>
              </a:solidFill>
              <a:ea typeface="Calibri"/>
              <a:cs typeface="Times New Roman"/>
            </a:endParaRPr>
          </a:p>
        </p:txBody>
      </p:sp>
      <p:sp>
        <p:nvSpPr>
          <p:cNvPr id="7" name="Rectangle 6"/>
          <p:cNvSpPr/>
          <p:nvPr/>
        </p:nvSpPr>
        <p:spPr>
          <a:xfrm>
            <a:off x="357535" y="260648"/>
            <a:ext cx="7295267" cy="646331"/>
          </a:xfrm>
          <a:prstGeom prst="rect">
            <a:avLst/>
          </a:prstGeom>
        </p:spPr>
        <p:txBody>
          <a:bodyPr wrap="none">
            <a:spAutoFit/>
          </a:bodyPr>
          <a:lstStyle/>
          <a:p>
            <a:r>
              <a:rPr lang="vi-VN" sz="3600" b="0" i="0" dirty="0" smtClean="0">
                <a:solidFill>
                  <a:srgbClr val="1A0DAB"/>
                </a:solidFill>
                <a:effectLst/>
                <a:latin typeface="+mj-lt"/>
              </a:rPr>
              <a:t>- Túi giấy thường có các bộ phận nào</a:t>
            </a:r>
            <a:r>
              <a:rPr lang="en-US" sz="3600" b="0" i="0" dirty="0" smtClean="0">
                <a:solidFill>
                  <a:srgbClr val="1A0DAB"/>
                </a:solidFill>
                <a:effectLst/>
                <a:latin typeface="+mj-lt"/>
              </a:rPr>
              <a:t>?</a:t>
            </a:r>
            <a:endParaRPr lang="en-US" sz="3600" dirty="0">
              <a:latin typeface="+mj-l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973599"/>
            <a:ext cx="3122222" cy="26688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933056"/>
            <a:ext cx="2158006" cy="26688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6619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arn(inVertical)">
                                      <p:cBhvr>
                                        <p:cTn id="25" dur="500"/>
                                        <p:tgtEl>
                                          <p:spTgt spid="5">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barn(inVertical)">
                                      <p:cBhvr>
                                        <p:cTn id="28" dur="500"/>
                                        <p:tgtEl>
                                          <p:spTgt spid="5">
                                            <p:txEl>
                                              <p:pRg st="1" end="1"/>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barn(inVertical)">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5" y="1556792"/>
            <a:ext cx="8928992" cy="1791260"/>
          </a:xfrm>
          <a:prstGeom prst="rect">
            <a:avLst/>
          </a:prstGeom>
        </p:spPr>
        <p:txBody>
          <a:bodyPr wrap="square">
            <a:spAutoFit/>
          </a:bodyPr>
          <a:lstStyle/>
          <a:p>
            <a:pPr lvl="0" algn="just">
              <a:lnSpc>
                <a:spcPct val="115000"/>
              </a:lnSpc>
              <a:spcBef>
                <a:spcPts val="600"/>
              </a:spcBef>
              <a:spcAft>
                <a:spcPts val="600"/>
              </a:spcAft>
            </a:pP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Kiểu</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dáng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và</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hình</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trang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trí</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trên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túi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giấy</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đa</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dạng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về</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mẫu</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mã</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Thiết</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kế</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đa</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dạng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từ</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đường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nét</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màu</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sắc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thiết</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kế</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phù</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hợp</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với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từng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mục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đích</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sử</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dụng</a:t>
            </a:r>
            <a:endParaRPr lang="en-US" sz="3200" dirty="0">
              <a:solidFill>
                <a:prstClr val="black"/>
              </a:solidFill>
              <a:latin typeface="Times New Roman"/>
              <a:ea typeface="Times New Roman"/>
            </a:endParaRPr>
          </a:p>
        </p:txBody>
      </p:sp>
      <p:sp>
        <p:nvSpPr>
          <p:cNvPr id="5" name="Rectangle 4"/>
          <p:cNvSpPr/>
          <p:nvPr/>
        </p:nvSpPr>
        <p:spPr>
          <a:xfrm>
            <a:off x="-16514" y="260648"/>
            <a:ext cx="8726404" cy="1200329"/>
          </a:xfrm>
          <a:prstGeom prst="rect">
            <a:avLst/>
          </a:prstGeom>
        </p:spPr>
        <p:txBody>
          <a:bodyPr wrap="square">
            <a:spAutoFit/>
          </a:bodyPr>
          <a:lstStyle/>
          <a:p>
            <a:r>
              <a:rPr lang="vi-VN" sz="3600" b="0" i="0" dirty="0" smtClean="0">
                <a:solidFill>
                  <a:srgbClr val="1A0DAB"/>
                </a:solidFill>
                <a:effectLst/>
                <a:latin typeface="+mj-lt"/>
              </a:rPr>
              <a:t>- Kiểu dáng và hình trang trí trên túi giấy như thế nào?</a:t>
            </a:r>
            <a:endParaRPr lang="en-US" sz="3600" dirty="0">
              <a:latin typeface="+mj-lt"/>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01" y="3573016"/>
            <a:ext cx="3459178" cy="29569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3573016"/>
            <a:ext cx="2390902" cy="29569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18871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036496" cy="5496889"/>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fr-FR" sz="3200" u="sng" dirty="0">
                <a:solidFill>
                  <a:srgbClr val="C00000"/>
                </a:solidFill>
                <a:latin typeface="Times New Roman"/>
                <a:ea typeface="Times New Roman"/>
              </a:rPr>
              <a:t>I/ </a:t>
            </a:r>
            <a:r>
              <a:rPr lang="fr-FR" sz="3200" u="sng" dirty="0" err="1">
                <a:solidFill>
                  <a:srgbClr val="C00000"/>
                </a:solidFill>
                <a:latin typeface="Times New Roman"/>
                <a:ea typeface="Times New Roman"/>
              </a:rPr>
              <a:t>Khám</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phá</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các</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hình</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thức</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túi</a:t>
            </a:r>
            <a:r>
              <a:rPr lang="fr-FR" sz="3200" u="sng" dirty="0">
                <a:solidFill>
                  <a:srgbClr val="C00000"/>
                </a:solidFill>
                <a:latin typeface="Times New Roman"/>
                <a:ea typeface="Times New Roman"/>
              </a:rPr>
              <a:t> </a:t>
            </a:r>
            <a:r>
              <a:rPr lang="fr-FR" sz="3200" u="sng" dirty="0" err="1">
                <a:solidFill>
                  <a:srgbClr val="C00000"/>
                </a:solidFill>
                <a:latin typeface="Times New Roman"/>
                <a:ea typeface="Times New Roman"/>
              </a:rPr>
              <a:t>giấy</a:t>
            </a:r>
            <a:endParaRPr lang="en-US" sz="3200" dirty="0">
              <a:latin typeface="Times New Roman"/>
              <a:ea typeface="Times New Roman"/>
            </a:endParaRPr>
          </a:p>
          <a:p>
            <a:pPr algn="just">
              <a:lnSpc>
                <a:spcPct val="115000"/>
              </a:lnSpc>
              <a:spcBef>
                <a:spcPts val="600"/>
              </a:spcBef>
              <a:spcAft>
                <a:spcPts val="600"/>
              </a:spcAft>
              <a:tabLst>
                <a:tab pos="2743200" algn="ctr"/>
                <a:tab pos="5486400" algn="r"/>
              </a:tabLst>
            </a:pPr>
            <a:r>
              <a:rPr lang="fr-FR" sz="3200" dirty="0" err="1">
                <a:solidFill>
                  <a:srgbClr val="000000"/>
                </a:solidFill>
                <a:latin typeface="Times New Roman"/>
                <a:ea typeface="Times New Roman"/>
              </a:rPr>
              <a:t>Túi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giấy</a:t>
            </a:r>
            <a:r>
              <a:rPr lang="fr-FR" sz="3200" dirty="0">
                <a:solidFill>
                  <a:srgbClr val="000000"/>
                </a:solidFill>
                <a:latin typeface="Times New Roman"/>
                <a:ea typeface="Times New Roman"/>
              </a:rPr>
              <a:t> là </a:t>
            </a:r>
            <a:r>
              <a:rPr lang="fr-FR" sz="3200" dirty="0" err="1">
                <a:solidFill>
                  <a:srgbClr val="000000"/>
                </a:solidFill>
                <a:latin typeface="Times New Roman"/>
                <a:ea typeface="Times New Roman"/>
              </a:rPr>
              <a:t>một</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loại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bao</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bì</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đựng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sản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phẩm</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có</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thể</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tái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chế</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có</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khả</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năng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tự</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phân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hủy</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không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gây</a:t>
            </a:r>
            <a:r>
              <a:rPr lang="fr-FR" sz="3200" dirty="0">
                <a:solidFill>
                  <a:srgbClr val="000000"/>
                </a:solidFill>
                <a:latin typeface="Times New Roman"/>
                <a:ea typeface="Times New Roman"/>
              </a:rPr>
              <a:t> ô </a:t>
            </a:r>
            <a:r>
              <a:rPr lang="fr-FR" sz="3200" dirty="0" err="1">
                <a:solidFill>
                  <a:srgbClr val="000000"/>
                </a:solidFill>
                <a:latin typeface="Times New Roman"/>
                <a:ea typeface="Times New Roman"/>
              </a:rPr>
              <a:t>nhiễm</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môi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trường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Có</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nhiều</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loại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bao</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bì</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túi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giấy</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với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nhiều</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hình</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thức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tạo</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dáng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trang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trí</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khác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nhau</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để</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phù</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hợp</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với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mỗi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loại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sản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phẩm</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đựng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trong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đó</a:t>
            </a:r>
            <a:r>
              <a:rPr lang="fr-FR" sz="3200" dirty="0">
                <a:solidFill>
                  <a:srgbClr val="000000"/>
                </a:solidFill>
                <a:latin typeface="Times New Roman"/>
                <a:ea typeface="Times New Roman"/>
              </a:rPr>
              <a:t>.</a:t>
            </a:r>
            <a:endParaRPr lang="en-US" sz="3200" dirty="0">
              <a:latin typeface="Times New Roman"/>
              <a:ea typeface="Times New Roman"/>
            </a:endParaRPr>
          </a:p>
          <a:p>
            <a:pPr algn="just">
              <a:lnSpc>
                <a:spcPct val="115000"/>
              </a:lnSpc>
              <a:spcBef>
                <a:spcPts val="600"/>
              </a:spcBef>
              <a:spcAft>
                <a:spcPts val="600"/>
              </a:spcAft>
              <a:tabLst>
                <a:tab pos="2743200" algn="ctr"/>
                <a:tab pos="5486400" algn="r"/>
              </a:tabLst>
            </a:pP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Thiết</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kế</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tạo</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dáng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túi</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giấy</a:t>
            </a:r>
            <a:r>
              <a:rPr lang="fr-FR" sz="3200" dirty="0">
                <a:solidFill>
                  <a:srgbClr val="000000"/>
                </a:solidFill>
                <a:latin typeface="Times New Roman"/>
                <a:ea typeface="Times New Roman"/>
              </a:rPr>
              <a:t> là </a:t>
            </a:r>
            <a:r>
              <a:rPr lang="fr-FR" sz="3200" dirty="0" err="1">
                <a:solidFill>
                  <a:srgbClr val="000000"/>
                </a:solidFill>
                <a:latin typeface="Times New Roman"/>
                <a:ea typeface="Times New Roman"/>
              </a:rPr>
              <a:t>dạng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thức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đơn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giản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của</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thiết</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kế</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công</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nghiệp</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được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thực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hiện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thông</a:t>
            </a:r>
            <a:r>
              <a:rPr lang="fr-FR" sz="3200" dirty="0">
                <a:solidFill>
                  <a:srgbClr val="000000"/>
                </a:solidFill>
                <a:latin typeface="Times New Roman"/>
                <a:ea typeface="Times New Roman"/>
              </a:rPr>
              <a:t> qua </a:t>
            </a:r>
            <a:r>
              <a:rPr lang="fr-FR" sz="3200" dirty="0" err="1">
                <a:solidFill>
                  <a:srgbClr val="000000"/>
                </a:solidFill>
                <a:latin typeface="Times New Roman"/>
                <a:ea typeface="Times New Roman"/>
              </a:rPr>
              <a:t>bản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vẽ</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kĩ</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thuật</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có</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tỉ</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lệ</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hợp</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lí</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giữa</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các</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bộ</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phận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của</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sản</a:t>
            </a:r>
            <a:r>
              <a:rPr lang="fr-FR" sz="3200" dirty="0">
                <a:solidFill>
                  <a:srgbClr val="000000"/>
                </a:solidFill>
                <a:latin typeface="Times New Roman"/>
                <a:ea typeface="Times New Roman"/>
              </a:rPr>
              <a:t> </a:t>
            </a:r>
            <a:r>
              <a:rPr lang="fr-FR" sz="3200" dirty="0" err="1">
                <a:solidFill>
                  <a:srgbClr val="000000"/>
                </a:solidFill>
                <a:latin typeface="Times New Roman"/>
                <a:ea typeface="Times New Roman"/>
              </a:rPr>
              <a:t>phẩm</a:t>
            </a:r>
            <a:r>
              <a:rPr lang="fr-FR" sz="3200" dirty="0">
                <a:solidFill>
                  <a:srgbClr val="000000"/>
                </a:solidFill>
                <a:latin typeface="Times New Roman"/>
                <a:ea typeface="Times New Roman"/>
              </a:rPr>
              <a:t>.</a:t>
            </a:r>
            <a:endParaRPr lang="en-US" sz="3200" dirty="0">
              <a:effectLst/>
              <a:latin typeface="Times New Roman"/>
              <a:ea typeface="Times New Roman"/>
            </a:endParaRPr>
          </a:p>
        </p:txBody>
      </p:sp>
    </p:spTree>
    <p:extLst>
      <p:ext uri="{BB962C8B-B14F-4D97-AF65-F5344CB8AC3E}">
        <p14:creationId xmlns:p14="http://schemas.microsoft.com/office/powerpoint/2010/main" val="3094777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0572" y="116632"/>
            <a:ext cx="9036496" cy="646331"/>
          </a:xfrm>
          <a:prstGeom prst="rect">
            <a:avLst/>
          </a:prstGeom>
        </p:spPr>
        <p:txBody>
          <a:bodyPr wrap="square">
            <a:spAutoFit/>
          </a:bodyPr>
          <a:lstStyle/>
          <a:p>
            <a:r>
              <a:rPr lang="en-US" sz="3600" b="1" i="1" u="sng" dirty="0" smtClean="0">
                <a:latin typeface="Times New Roman"/>
                <a:ea typeface="Arial"/>
              </a:rPr>
              <a:t>2/ </a:t>
            </a:r>
            <a:r>
              <a:rPr lang="en-US" sz="3600" b="1" i="1" u="sng" dirty="0" err="1" smtClean="0">
                <a:effectLst/>
                <a:latin typeface="Times New Roman"/>
                <a:ea typeface="Arial"/>
              </a:rPr>
              <a:t>Cách</a:t>
            </a:r>
            <a:r>
              <a:rPr lang="en-US" sz="3600" b="1" i="1" u="sng" dirty="0" smtClean="0">
                <a:effectLst/>
                <a:latin typeface="Times New Roman"/>
                <a:ea typeface="Arial"/>
              </a:rPr>
              <a:t> </a:t>
            </a:r>
            <a:r>
              <a:rPr lang="en-US" sz="3600" b="1" i="1" u="sng" dirty="0" err="1" smtClean="0">
                <a:effectLst/>
                <a:latin typeface="Times New Roman"/>
                <a:ea typeface="Arial"/>
              </a:rPr>
              <a:t>thiết</a:t>
            </a:r>
            <a:r>
              <a:rPr lang="en-US" sz="3600" b="1" i="1" u="sng" dirty="0" smtClean="0">
                <a:effectLst/>
                <a:latin typeface="Times New Roman"/>
                <a:ea typeface="Arial"/>
              </a:rPr>
              <a:t> </a:t>
            </a:r>
            <a:r>
              <a:rPr lang="en-US" sz="3600" b="1" i="1" u="sng" dirty="0" err="1" smtClean="0">
                <a:effectLst/>
                <a:latin typeface="Times New Roman"/>
                <a:ea typeface="Arial"/>
              </a:rPr>
              <a:t>kê</a:t>
            </a:r>
            <a:r>
              <a:rPr lang="en-US" sz="3600" b="1" i="1" u="sng" dirty="0" smtClean="0">
                <a:effectLst/>
                <a:latin typeface="Times New Roman"/>
                <a:ea typeface="Arial"/>
              </a:rPr>
              <a:t>́ </a:t>
            </a:r>
            <a:r>
              <a:rPr lang="en-US" sz="3600" b="1" i="1" u="sng" dirty="0" err="1" smtClean="0">
                <a:effectLst/>
                <a:latin typeface="Times New Roman"/>
                <a:ea typeface="Arial"/>
              </a:rPr>
              <a:t>tạo</a:t>
            </a:r>
            <a:r>
              <a:rPr lang="en-US" sz="3600" b="1" i="1" u="sng" dirty="0" smtClean="0">
                <a:effectLst/>
                <a:latin typeface="Times New Roman"/>
                <a:ea typeface="Arial"/>
              </a:rPr>
              <a:t> </a:t>
            </a:r>
            <a:r>
              <a:rPr lang="en-US" sz="3600" b="1" i="1" u="sng" dirty="0" err="1" smtClean="0">
                <a:effectLst/>
                <a:latin typeface="Times New Roman"/>
                <a:ea typeface="Arial"/>
              </a:rPr>
              <a:t>dáng</a:t>
            </a:r>
            <a:r>
              <a:rPr lang="en-US" sz="3600" b="1" i="1" u="sng" dirty="0" smtClean="0">
                <a:effectLst/>
                <a:latin typeface="Times New Roman"/>
                <a:ea typeface="Arial"/>
              </a:rPr>
              <a:t> </a:t>
            </a:r>
            <a:r>
              <a:rPr lang="en-US" sz="3600" b="1" i="1" u="sng" dirty="0" err="1" smtClean="0">
                <a:effectLst/>
                <a:latin typeface="Times New Roman"/>
                <a:ea typeface="Arial"/>
              </a:rPr>
              <a:t>túi</a:t>
            </a:r>
            <a:r>
              <a:rPr lang="en-US" sz="3600" b="1" i="1" u="sng" dirty="0" smtClean="0">
                <a:effectLst/>
                <a:latin typeface="Times New Roman"/>
                <a:ea typeface="Arial"/>
              </a:rPr>
              <a:t> </a:t>
            </a:r>
            <a:r>
              <a:rPr lang="en-US" sz="3600" b="1" i="1" u="sng" dirty="0" err="1" smtClean="0">
                <a:effectLst/>
                <a:latin typeface="Times New Roman"/>
                <a:ea typeface="Arial"/>
              </a:rPr>
              <a:t>đựng</a:t>
            </a:r>
            <a:r>
              <a:rPr lang="en-US" sz="3600" b="1" i="1" u="sng" dirty="0" smtClean="0">
                <a:effectLst/>
                <a:latin typeface="Times New Roman"/>
                <a:ea typeface="Arial"/>
              </a:rPr>
              <a:t> </a:t>
            </a:r>
            <a:r>
              <a:rPr lang="en-US" sz="3600" b="1" i="1" u="sng" dirty="0" err="1" smtClean="0">
                <a:effectLst/>
                <a:latin typeface="Times New Roman"/>
                <a:ea typeface="Arial"/>
              </a:rPr>
              <a:t>bằng</a:t>
            </a:r>
            <a:r>
              <a:rPr lang="en-US" sz="3600" b="1" i="1" u="sng" dirty="0" smtClean="0">
                <a:effectLst/>
                <a:latin typeface="Times New Roman"/>
                <a:ea typeface="Arial"/>
              </a:rPr>
              <a:t> </a:t>
            </a:r>
            <a:r>
              <a:rPr lang="en-US" sz="3600" b="1" i="1" u="sng" dirty="0" err="1" smtClean="0">
                <a:effectLst/>
                <a:latin typeface="Times New Roman"/>
                <a:ea typeface="Arial"/>
              </a:rPr>
              <a:t>giấy</a:t>
            </a:r>
            <a:endParaRPr lang="en-US" sz="3600" u="sng" dirty="0"/>
          </a:p>
        </p:txBody>
      </p:sp>
      <p:sp>
        <p:nvSpPr>
          <p:cNvPr id="6" name="Rectangle 5"/>
          <p:cNvSpPr/>
          <p:nvPr/>
        </p:nvSpPr>
        <p:spPr>
          <a:xfrm>
            <a:off x="512897" y="1475814"/>
            <a:ext cx="7668852" cy="523220"/>
          </a:xfrm>
          <a:prstGeom prst="rect">
            <a:avLst/>
          </a:prstGeom>
        </p:spPr>
        <p:txBody>
          <a:bodyPr wrap="square">
            <a:spAutoFit/>
          </a:bodyPr>
          <a:lstStyle/>
          <a:p>
            <a:r>
              <a:rPr lang="en-US" sz="2800" b="0" i="0" dirty="0" smtClean="0">
                <a:solidFill>
                  <a:srgbClr val="1A0DAB"/>
                </a:solidFill>
                <a:effectLst/>
                <a:latin typeface="Times New Roman" panose="02020603050405020304" pitchFamily="18" charset="0"/>
                <a:cs typeface="Times New Roman" panose="02020603050405020304" pitchFamily="18" charset="0"/>
              </a:rPr>
              <a:t>+</a:t>
            </a:r>
            <a:r>
              <a:rPr lang="en-US" sz="2800" b="0" i="0" dirty="0" err="1" smtClean="0">
                <a:solidFill>
                  <a:srgbClr val="1A0DAB"/>
                </a:solidFill>
                <a:effectLst/>
                <a:latin typeface="Times New Roman" panose="02020603050405020304" pitchFamily="18" charset="0"/>
                <a:cs typeface="Times New Roman" panose="02020603050405020304" pitchFamily="18" charset="0"/>
              </a:rPr>
              <a:t>Quan</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sát</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hình</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và</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nêu</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cách</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thiết</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kế</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mẫu</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túi</a:t>
            </a:r>
            <a:r>
              <a:rPr lang="en-US" sz="2800" b="0" i="0" dirty="0" smtClean="0">
                <a:solidFill>
                  <a:srgbClr val="1A0DAB"/>
                </a:solidFill>
                <a:effectLst/>
                <a:latin typeface="Times New Roman" panose="02020603050405020304" pitchFamily="18" charset="0"/>
                <a:cs typeface="Times New Roman" panose="02020603050405020304" pitchFamily="18" charset="0"/>
              </a:rPr>
              <a:t> </a:t>
            </a:r>
            <a:r>
              <a:rPr lang="en-US" sz="2800" b="0" i="0" dirty="0" err="1" smtClean="0">
                <a:solidFill>
                  <a:srgbClr val="1A0DAB"/>
                </a:solidFill>
                <a:effectLst/>
                <a:latin typeface="Times New Roman" panose="02020603050405020304" pitchFamily="18" charset="0"/>
                <a:cs typeface="Times New Roman" panose="02020603050405020304" pitchFamily="18" charset="0"/>
              </a:rPr>
              <a:t>giấy</a:t>
            </a:r>
            <a:r>
              <a:rPr lang="en-US" sz="2800" b="0" i="0" dirty="0" smtClean="0">
                <a:solidFill>
                  <a:srgbClr val="1A0DAB"/>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72" y="1988840"/>
            <a:ext cx="883446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1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269"/>
                                        </p:tgtEl>
                                        <p:attrNameLst>
                                          <p:attrName>style.visibility</p:attrName>
                                        </p:attrNameLst>
                                      </p:cBhvr>
                                      <p:to>
                                        <p:strVal val="visible"/>
                                      </p:to>
                                    </p:set>
                                    <p:animEffect transition="in" filter="barn(inVertical)">
                                      <p:cBhvr>
                                        <p:cTn id="30"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683314"/>
            <a:ext cx="7016309" cy="413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475656" y="1537628"/>
            <a:ext cx="4953728" cy="523220"/>
          </a:xfrm>
          <a:prstGeom prst="rect">
            <a:avLst/>
          </a:prstGeom>
        </p:spPr>
        <p:txBody>
          <a:bodyPr wrap="none">
            <a:spAutoFit/>
          </a:bodyPr>
          <a:lstStyle/>
          <a:p>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Bước</a:t>
            </a:r>
            <a:r>
              <a:rPr lang="en-US" sz="2800" dirty="0" smtClean="0">
                <a:solidFill>
                  <a:srgbClr val="1A0DAB"/>
                </a:solidFill>
                <a:latin typeface="Times New Roman" panose="02020603050405020304" pitchFamily="18" charset="0"/>
                <a:cs typeface="Times New Roman" panose="02020603050405020304" pitchFamily="18" charset="0"/>
              </a:rPr>
              <a:t> 3: </a:t>
            </a:r>
            <a:r>
              <a:rPr lang="en-US" sz="2800" dirty="0" err="1" smtClean="0">
                <a:solidFill>
                  <a:srgbClr val="1A0DAB"/>
                </a:solidFill>
                <a:latin typeface="Times New Roman" panose="02020603050405020304" pitchFamily="18" charset="0"/>
                <a:cs typeface="Times New Roman" panose="02020603050405020304" pitchFamily="18" charset="0"/>
              </a:rPr>
              <a:t>Triển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khai</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vẽ</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kỹ</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thuật</a:t>
            </a:r>
            <a:r>
              <a:rPr lang="en-US" sz="2800" dirty="0">
                <a:solidFill>
                  <a:srgbClr val="1A0DAB"/>
                </a:solidFill>
                <a:latin typeface="Times New Roman" panose="02020603050405020304" pitchFamily="18" charset="0"/>
                <a:cs typeface="Times New Roman" panose="02020603050405020304" pitchFamily="18" charset="0"/>
              </a:rPr>
              <a:t>.</a:t>
            </a:r>
            <a:endParaRPr lang="en-US" dirty="0"/>
          </a:p>
        </p:txBody>
      </p:sp>
      <p:sp>
        <p:nvSpPr>
          <p:cNvPr id="5" name="Rectangle 4"/>
          <p:cNvSpPr/>
          <p:nvPr/>
        </p:nvSpPr>
        <p:spPr>
          <a:xfrm>
            <a:off x="1500254" y="2060848"/>
            <a:ext cx="6744154" cy="523220"/>
          </a:xfrm>
          <a:prstGeom prst="rect">
            <a:avLst/>
          </a:prstGeom>
        </p:spPr>
        <p:txBody>
          <a:bodyPr wrap="none">
            <a:spAutoFit/>
          </a:bodyPr>
          <a:lstStyle/>
          <a:p>
            <a:r>
              <a:rPr lang="en-US" sz="2800" dirty="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Bước</a:t>
            </a:r>
            <a:r>
              <a:rPr lang="en-US" sz="2800" dirty="0" smtClean="0">
                <a:solidFill>
                  <a:srgbClr val="1A0DAB"/>
                </a:solidFill>
                <a:latin typeface="Times New Roman" panose="02020603050405020304" pitchFamily="18" charset="0"/>
                <a:cs typeface="Times New Roman" panose="02020603050405020304" pitchFamily="18" charset="0"/>
              </a:rPr>
              <a:t> 4: </a:t>
            </a:r>
            <a:r>
              <a:rPr lang="en-US" sz="2800" dirty="0" err="1" smtClean="0">
                <a:solidFill>
                  <a:srgbClr val="1A0DAB"/>
                </a:solidFill>
                <a:latin typeface="Times New Roman" panose="02020603050405020304" pitchFamily="18" charset="0"/>
                <a:cs typeface="Times New Roman" panose="02020603050405020304" pitchFamily="18" charset="0"/>
              </a:rPr>
              <a:t>Cắt</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gấp</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dán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hoàn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thiện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sản</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phẩm</a:t>
            </a:r>
            <a:r>
              <a:rPr lang="en-US" sz="2800" dirty="0" smtClean="0">
                <a:solidFill>
                  <a:srgbClr val="1A0DAB"/>
                </a:solidFill>
                <a:latin typeface="Times New Roman" panose="02020603050405020304" pitchFamily="18" charset="0"/>
                <a:cs typeface="Times New Roman" panose="02020603050405020304" pitchFamily="18" charset="0"/>
              </a:rPr>
              <a:t>. </a:t>
            </a:r>
            <a:endParaRPr lang="en-US" dirty="0"/>
          </a:p>
        </p:txBody>
      </p:sp>
      <p:sp>
        <p:nvSpPr>
          <p:cNvPr id="6" name="Rectangle 5"/>
          <p:cNvSpPr/>
          <p:nvPr/>
        </p:nvSpPr>
        <p:spPr>
          <a:xfrm>
            <a:off x="1501525" y="583521"/>
            <a:ext cx="6575839" cy="954107"/>
          </a:xfrm>
          <a:prstGeom prst="rect">
            <a:avLst/>
          </a:prstGeom>
        </p:spPr>
        <p:txBody>
          <a:bodyPr wrap="none">
            <a:spAutoFit/>
          </a:bodyPr>
          <a:lstStyle/>
          <a:p>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Bước</a:t>
            </a:r>
            <a:r>
              <a:rPr lang="en-US" sz="2800" dirty="0" smtClean="0">
                <a:solidFill>
                  <a:srgbClr val="1A0DAB"/>
                </a:solidFill>
                <a:latin typeface="Times New Roman" panose="02020603050405020304" pitchFamily="18" charset="0"/>
                <a:cs typeface="Times New Roman" panose="02020603050405020304" pitchFamily="18" charset="0"/>
              </a:rPr>
              <a:t> 1: </a:t>
            </a:r>
            <a:r>
              <a:rPr lang="en-US" sz="2800" dirty="0" err="1" smtClean="0">
                <a:solidFill>
                  <a:srgbClr val="1A0DAB"/>
                </a:solidFill>
                <a:latin typeface="Times New Roman" panose="02020603050405020304" pitchFamily="18" charset="0"/>
                <a:cs typeface="Times New Roman" panose="02020603050405020304" pitchFamily="18" charset="0"/>
              </a:rPr>
              <a:t>Xây</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dựng</a:t>
            </a:r>
            <a:r>
              <a:rPr lang="en-US" sz="2800" dirty="0" smtClean="0">
                <a:solidFill>
                  <a:srgbClr val="1A0DAB"/>
                </a:solidFill>
                <a:latin typeface="Times New Roman" panose="02020603050405020304" pitchFamily="18" charset="0"/>
                <a:cs typeface="Times New Roman" panose="02020603050405020304" pitchFamily="18" charset="0"/>
              </a:rPr>
              <a:t> ý </a:t>
            </a:r>
            <a:r>
              <a:rPr lang="en-US" sz="2800" dirty="0" err="1" smtClean="0">
                <a:solidFill>
                  <a:srgbClr val="1A0DAB"/>
                </a:solidFill>
                <a:latin typeface="Times New Roman" panose="02020603050405020304" pitchFamily="18" charset="0"/>
                <a:cs typeface="Times New Roman" panose="02020603050405020304" pitchFamily="18" charset="0"/>
              </a:rPr>
              <a:t>tưởng</a:t>
            </a:r>
            <a:endParaRPr lang="en-US" sz="2800" dirty="0" smtClean="0">
              <a:solidFill>
                <a:srgbClr val="1A0DAB"/>
              </a:solidFill>
              <a:latin typeface="Times New Roman" panose="02020603050405020304" pitchFamily="18" charset="0"/>
              <a:cs typeface="Times New Roman" panose="02020603050405020304" pitchFamily="18" charset="0"/>
            </a:endParaRPr>
          </a:p>
          <a:p>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Bước</a:t>
            </a:r>
            <a:r>
              <a:rPr lang="en-US" sz="2800" dirty="0" smtClean="0">
                <a:solidFill>
                  <a:srgbClr val="1A0DAB"/>
                </a:solidFill>
                <a:latin typeface="Times New Roman" panose="02020603050405020304" pitchFamily="18" charset="0"/>
                <a:cs typeface="Times New Roman" panose="02020603050405020304" pitchFamily="18" charset="0"/>
              </a:rPr>
              <a:t> 2: </a:t>
            </a:r>
            <a:r>
              <a:rPr lang="en-US" sz="2800" dirty="0" err="1" smtClean="0">
                <a:solidFill>
                  <a:srgbClr val="1A0DAB"/>
                </a:solidFill>
                <a:latin typeface="Times New Roman" panose="02020603050405020304" pitchFamily="18" charset="0"/>
                <a:cs typeface="Times New Roman" panose="02020603050405020304" pitchFamily="18" charset="0"/>
              </a:rPr>
              <a:t>Phác</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thảo</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xác</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định</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kiểu</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dáng</a:t>
            </a:r>
            <a:r>
              <a:rPr lang="en-US" sz="2800" dirty="0" smtClean="0">
                <a:solidFill>
                  <a:srgbClr val="1A0DAB"/>
                </a:solidFill>
                <a:latin typeface="Times New Roman" panose="02020603050405020304" pitchFamily="18" charset="0"/>
                <a:cs typeface="Times New Roman" panose="02020603050405020304" pitchFamily="18" charset="0"/>
              </a:rPr>
              <a:t> </a:t>
            </a:r>
            <a:r>
              <a:rPr lang="en-US" sz="2800" dirty="0" err="1" smtClean="0">
                <a:solidFill>
                  <a:srgbClr val="1A0DAB"/>
                </a:solidFill>
                <a:latin typeface="Times New Roman" panose="02020603050405020304" pitchFamily="18" charset="0"/>
                <a:cs typeface="Times New Roman" panose="02020603050405020304" pitchFamily="18" charset="0"/>
              </a:rPr>
              <a:t>túi</a:t>
            </a:r>
            <a:r>
              <a:rPr lang="en-US" sz="2800" dirty="0" smtClean="0">
                <a:solidFill>
                  <a:srgbClr val="1A0DAB"/>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20677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2292"/>
                                        </p:tgtEl>
                                        <p:attrNameLst>
                                          <p:attrName>style.visibility</p:attrName>
                                        </p:attrNameLst>
                                      </p:cBhvr>
                                      <p:to>
                                        <p:strVal val="visible"/>
                                      </p:to>
                                    </p:set>
                                    <p:animEffect transition="in" filter="barn(inVertical)">
                                      <p:cBhvr>
                                        <p:cTn id="43" dur="500"/>
                                        <p:tgtEl>
                                          <p:spTgt spid="12292"/>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wipe(down)">
                                      <p:cBhvr>
                                        <p:cTn id="48" dur="580">
                                          <p:stCondLst>
                                            <p:cond delay="0"/>
                                          </p:stCondLst>
                                        </p:cTn>
                                        <p:tgtEl>
                                          <p:spTgt spid="6">
                                            <p:txEl>
                                              <p:pRg st="0" end="0"/>
                                            </p:txEl>
                                          </p:spTgt>
                                        </p:tgtEl>
                                      </p:cBhvr>
                                    </p:animEffect>
                                    <p:anim calcmode="lin" valueType="num">
                                      <p:cBhvr>
                                        <p:cTn id="49"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6">
                                            <p:txEl>
                                              <p:pRg st="0" end="0"/>
                                            </p:txEl>
                                          </p:spTgt>
                                        </p:tgtEl>
                                      </p:cBhvr>
                                      <p:to x="100000" y="60000"/>
                                    </p:animScale>
                                    <p:animScale>
                                      <p:cBhvr>
                                        <p:cTn id="55" dur="166" decel="50000">
                                          <p:stCondLst>
                                            <p:cond delay="676"/>
                                          </p:stCondLst>
                                        </p:cTn>
                                        <p:tgtEl>
                                          <p:spTgt spid="6">
                                            <p:txEl>
                                              <p:pRg st="0" end="0"/>
                                            </p:txEl>
                                          </p:spTgt>
                                        </p:tgtEl>
                                      </p:cBhvr>
                                      <p:to x="100000" y="100000"/>
                                    </p:animScale>
                                    <p:animScale>
                                      <p:cBhvr>
                                        <p:cTn id="56" dur="26">
                                          <p:stCondLst>
                                            <p:cond delay="1312"/>
                                          </p:stCondLst>
                                        </p:cTn>
                                        <p:tgtEl>
                                          <p:spTgt spid="6">
                                            <p:txEl>
                                              <p:pRg st="0" end="0"/>
                                            </p:txEl>
                                          </p:spTgt>
                                        </p:tgtEl>
                                      </p:cBhvr>
                                      <p:to x="100000" y="80000"/>
                                    </p:animScale>
                                    <p:animScale>
                                      <p:cBhvr>
                                        <p:cTn id="57" dur="166" decel="50000">
                                          <p:stCondLst>
                                            <p:cond delay="1338"/>
                                          </p:stCondLst>
                                        </p:cTn>
                                        <p:tgtEl>
                                          <p:spTgt spid="6">
                                            <p:txEl>
                                              <p:pRg st="0" end="0"/>
                                            </p:txEl>
                                          </p:spTgt>
                                        </p:tgtEl>
                                      </p:cBhvr>
                                      <p:to x="100000" y="100000"/>
                                    </p:animScale>
                                    <p:animScale>
                                      <p:cBhvr>
                                        <p:cTn id="58" dur="26">
                                          <p:stCondLst>
                                            <p:cond delay="1642"/>
                                          </p:stCondLst>
                                        </p:cTn>
                                        <p:tgtEl>
                                          <p:spTgt spid="6">
                                            <p:txEl>
                                              <p:pRg st="0" end="0"/>
                                            </p:txEl>
                                          </p:spTgt>
                                        </p:tgtEl>
                                      </p:cBhvr>
                                      <p:to x="100000" y="90000"/>
                                    </p:animScale>
                                    <p:animScale>
                                      <p:cBhvr>
                                        <p:cTn id="59" dur="166" decel="50000">
                                          <p:stCondLst>
                                            <p:cond delay="1668"/>
                                          </p:stCondLst>
                                        </p:cTn>
                                        <p:tgtEl>
                                          <p:spTgt spid="6">
                                            <p:txEl>
                                              <p:pRg st="0" end="0"/>
                                            </p:txEl>
                                          </p:spTgt>
                                        </p:tgtEl>
                                      </p:cBhvr>
                                      <p:to x="100000" y="100000"/>
                                    </p:animScale>
                                    <p:animScale>
                                      <p:cBhvr>
                                        <p:cTn id="60" dur="26">
                                          <p:stCondLst>
                                            <p:cond delay="1808"/>
                                          </p:stCondLst>
                                        </p:cTn>
                                        <p:tgtEl>
                                          <p:spTgt spid="6">
                                            <p:txEl>
                                              <p:pRg st="0" end="0"/>
                                            </p:txEl>
                                          </p:spTgt>
                                        </p:tgtEl>
                                      </p:cBhvr>
                                      <p:to x="100000" y="95000"/>
                                    </p:animScale>
                                    <p:animScale>
                                      <p:cBhvr>
                                        <p:cTn id="61" dur="166" decel="50000">
                                          <p:stCondLst>
                                            <p:cond delay="1834"/>
                                          </p:stCondLst>
                                        </p:cTn>
                                        <p:tgtEl>
                                          <p:spTgt spid="6">
                                            <p:txEl>
                                              <p:pRg st="0" end="0"/>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6">
                                            <p:txEl>
                                              <p:pRg st="1" end="1"/>
                                            </p:txEl>
                                          </p:spTgt>
                                        </p:tgtEl>
                                        <p:attrNameLst>
                                          <p:attrName>style.visibility</p:attrName>
                                        </p:attrNameLst>
                                      </p:cBhvr>
                                      <p:to>
                                        <p:strVal val="visible"/>
                                      </p:to>
                                    </p:set>
                                    <p:animEffect transition="in" filter="wipe(down)">
                                      <p:cBhvr>
                                        <p:cTn id="66" dur="580">
                                          <p:stCondLst>
                                            <p:cond delay="0"/>
                                          </p:stCondLst>
                                        </p:cTn>
                                        <p:tgtEl>
                                          <p:spTgt spid="6">
                                            <p:txEl>
                                              <p:pRg st="1" end="1"/>
                                            </p:txEl>
                                          </p:spTgt>
                                        </p:tgtEl>
                                      </p:cBhvr>
                                    </p:animEffect>
                                    <p:anim calcmode="lin" valueType="num">
                                      <p:cBhvr>
                                        <p:cTn id="67"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6">
                                            <p:txEl>
                                              <p:pRg st="1" end="1"/>
                                            </p:txEl>
                                          </p:spTgt>
                                        </p:tgtEl>
                                      </p:cBhvr>
                                      <p:to x="100000" y="60000"/>
                                    </p:animScale>
                                    <p:animScale>
                                      <p:cBhvr>
                                        <p:cTn id="73" dur="166" decel="50000">
                                          <p:stCondLst>
                                            <p:cond delay="676"/>
                                          </p:stCondLst>
                                        </p:cTn>
                                        <p:tgtEl>
                                          <p:spTgt spid="6">
                                            <p:txEl>
                                              <p:pRg st="1" end="1"/>
                                            </p:txEl>
                                          </p:spTgt>
                                        </p:tgtEl>
                                      </p:cBhvr>
                                      <p:to x="100000" y="100000"/>
                                    </p:animScale>
                                    <p:animScale>
                                      <p:cBhvr>
                                        <p:cTn id="74" dur="26">
                                          <p:stCondLst>
                                            <p:cond delay="1312"/>
                                          </p:stCondLst>
                                        </p:cTn>
                                        <p:tgtEl>
                                          <p:spTgt spid="6">
                                            <p:txEl>
                                              <p:pRg st="1" end="1"/>
                                            </p:txEl>
                                          </p:spTgt>
                                        </p:tgtEl>
                                      </p:cBhvr>
                                      <p:to x="100000" y="80000"/>
                                    </p:animScale>
                                    <p:animScale>
                                      <p:cBhvr>
                                        <p:cTn id="75" dur="166" decel="50000">
                                          <p:stCondLst>
                                            <p:cond delay="1338"/>
                                          </p:stCondLst>
                                        </p:cTn>
                                        <p:tgtEl>
                                          <p:spTgt spid="6">
                                            <p:txEl>
                                              <p:pRg st="1" end="1"/>
                                            </p:txEl>
                                          </p:spTgt>
                                        </p:tgtEl>
                                      </p:cBhvr>
                                      <p:to x="100000" y="100000"/>
                                    </p:animScale>
                                    <p:animScale>
                                      <p:cBhvr>
                                        <p:cTn id="76" dur="26">
                                          <p:stCondLst>
                                            <p:cond delay="1642"/>
                                          </p:stCondLst>
                                        </p:cTn>
                                        <p:tgtEl>
                                          <p:spTgt spid="6">
                                            <p:txEl>
                                              <p:pRg st="1" end="1"/>
                                            </p:txEl>
                                          </p:spTgt>
                                        </p:tgtEl>
                                      </p:cBhvr>
                                      <p:to x="100000" y="90000"/>
                                    </p:animScale>
                                    <p:animScale>
                                      <p:cBhvr>
                                        <p:cTn id="77" dur="166" decel="50000">
                                          <p:stCondLst>
                                            <p:cond delay="1668"/>
                                          </p:stCondLst>
                                        </p:cTn>
                                        <p:tgtEl>
                                          <p:spTgt spid="6">
                                            <p:txEl>
                                              <p:pRg st="1" end="1"/>
                                            </p:txEl>
                                          </p:spTgt>
                                        </p:tgtEl>
                                      </p:cBhvr>
                                      <p:to x="100000" y="100000"/>
                                    </p:animScale>
                                    <p:animScale>
                                      <p:cBhvr>
                                        <p:cTn id="78" dur="26">
                                          <p:stCondLst>
                                            <p:cond delay="1808"/>
                                          </p:stCondLst>
                                        </p:cTn>
                                        <p:tgtEl>
                                          <p:spTgt spid="6">
                                            <p:txEl>
                                              <p:pRg st="1" end="1"/>
                                            </p:txEl>
                                          </p:spTgt>
                                        </p:tgtEl>
                                      </p:cBhvr>
                                      <p:to x="100000" y="95000"/>
                                    </p:animScale>
                                    <p:animScale>
                                      <p:cBhvr>
                                        <p:cTn id="79" dur="166" decel="50000">
                                          <p:stCondLst>
                                            <p:cond delay="1834"/>
                                          </p:stCondLst>
                                        </p:cTn>
                                        <p:tgtEl>
                                          <p:spTgt spid="6">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496</Words>
  <Application>Microsoft Office PowerPoint</Application>
  <PresentationFormat>On-screen Show (4:3)</PresentationFormat>
  <Paragraphs>46</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21AK22.COM</dc:creator>
  <cp:lastModifiedBy>ASUS</cp:lastModifiedBy>
  <cp:revision>18</cp:revision>
  <dcterms:created xsi:type="dcterms:W3CDTF">2021-08-24T02:39:18Z</dcterms:created>
  <dcterms:modified xsi:type="dcterms:W3CDTF">2021-10-10T03:02:55Z</dcterms:modified>
</cp:coreProperties>
</file>